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drawings/drawing1.xml" ContentType="application/vnd.openxmlformats-officedocument.drawingml.chartshapes+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harts/colors1.xml" ContentType="application/vnd.ms-office.chartcolorstyle+xml"/>
  <Override PartName="/ppt/charts/chart2.xml" ContentType="application/vnd.openxmlformats-officedocument.drawingml.chart+xml"/>
  <Override PartName="/ppt/charts/style1.xml" ContentType="application/vnd.ms-office.chartstyle+xml"/>
  <Override PartName="/ppt/charts/chart3.xml" ContentType="application/vnd.openxmlformats-officedocument.drawingml.chart+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1" saveSubsetFonts="1" autoCompressPictures="0">
  <p:sldMasterIdLst>
    <p:sldMasterId id="2147483674" r:id="rId1"/>
  </p:sldMasterIdLst>
  <p:notesMasterIdLst>
    <p:notesMasterId r:id="rId15"/>
  </p:notesMasterIdLst>
  <p:sldIdLst>
    <p:sldId id="256" r:id="rId2"/>
    <p:sldId id="257" r:id="rId3"/>
    <p:sldId id="298" r:id="rId4"/>
    <p:sldId id="283" r:id="rId5"/>
    <p:sldId id="294" r:id="rId6"/>
    <p:sldId id="297" r:id="rId7"/>
    <p:sldId id="295" r:id="rId8"/>
    <p:sldId id="284" r:id="rId9"/>
    <p:sldId id="296" r:id="rId10"/>
    <p:sldId id="293" r:id="rId11"/>
    <p:sldId id="269" r:id="rId12"/>
    <p:sldId id="292" r:id="rId13"/>
    <p:sldId id="273"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66"/>
    <a:srgbClr val="FAFA7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62" autoAdjust="0"/>
    <p:restoredTop sz="94660"/>
  </p:normalViewPr>
  <p:slideViewPr>
    <p:cSldViewPr snapToGrid="0" snapToObjects="1">
      <p:cViewPr varScale="1">
        <p:scale>
          <a:sx n="105" d="100"/>
          <a:sy n="105" d="100"/>
        </p:scale>
        <p:origin x="462"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https://mailmissouri.sharepoint.com/sites/InvestmentTeam-Ogrp/Shared%20Documents/Annual%20Report/2021%20charts%20for%20annual%20report.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https://mailmissouri.sharepoint.com/sites/InvestmentTeam-Ogrp/Shared%20Documents/Annual%20Report/UMO%20Cone%20template%20modified%20-%20RET.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https://mailmissouri.sharepoint.com/sites/InvestmentTeam-Ogrp/Shared%20Documents/Annual%20Report/UMO%20Cone%20template%20modified%20-%20END.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666270957106538E-2"/>
          <c:y val="3.5922842750332189E-2"/>
          <c:w val="0.91141188988697663"/>
          <c:h val="0.7999930587232017"/>
        </c:manualLayout>
      </c:layout>
      <c:barChart>
        <c:barDir val="col"/>
        <c:grouping val="stacked"/>
        <c:varyColors val="0"/>
        <c:ser>
          <c:idx val="0"/>
          <c:order val="0"/>
          <c:tx>
            <c:strRef>
              <c:f>'UMSYS AUM'!$L$1</c:f>
              <c:strCache>
                <c:ptCount val="1"/>
                <c:pt idx="0">
                  <c:v>Retirement</c:v>
                </c:pt>
              </c:strCache>
            </c:strRef>
          </c:tx>
          <c:spPr>
            <a:solidFill>
              <a:srgbClr val="0070C0"/>
            </a:solidFill>
            <a:ln>
              <a:noFill/>
            </a:ln>
            <a:effectLst/>
            <a:scene3d>
              <a:camera prst="orthographicFront"/>
              <a:lightRig rig="threePt" dir="t"/>
            </a:scene3d>
            <a:sp3d/>
          </c:spPr>
          <c:invertIfNegative val="0"/>
          <c:cat>
            <c:numRef>
              <c:f>'UMSYS AUM'!$K$2:$K$13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'UMSYS AUM'!$L$2:$L$13</c:f>
              <c:numCache>
                <c:formatCode>"$"#,##0</c:formatCode>
                <c:ptCount val="12"/>
                <c:pt idx="0">
                  <c:v>2341309513</c:v>
                </c:pt>
                <c:pt idx="1">
                  <c:v>2712365496</c:v>
                </c:pt>
                <c:pt idx="2">
                  <c:v>2682143371</c:v>
                </c:pt>
                <c:pt idx="3">
                  <c:v>2912261282</c:v>
                </c:pt>
                <c:pt idx="4">
                  <c:v>3333235176</c:v>
                </c:pt>
                <c:pt idx="5">
                  <c:v>3300012391</c:v>
                </c:pt>
                <c:pt idx="6">
                  <c:v>3197464982</c:v>
                </c:pt>
                <c:pt idx="7">
                  <c:v>3496413579</c:v>
                </c:pt>
                <c:pt idx="8">
                  <c:v>3664783365</c:v>
                </c:pt>
                <c:pt idx="9">
                  <c:v>3749236835</c:v>
                </c:pt>
                <c:pt idx="10">
                  <c:v>3629879034</c:v>
                </c:pt>
                <c:pt idx="11">
                  <c:v>4492774659</c:v>
                </c:pt>
              </c:numCache>
            </c:numRef>
          </c:val>
          <c:extLst xmlns:c15="http://schemas.microsoft.com/office/drawing/2012/chart">
            <c:ext xmlns:c16="http://schemas.microsoft.com/office/drawing/2014/chart" uri="{C3380CC4-5D6E-409C-BE32-E72D297353CC}">
              <c16:uniqueId val="{00000000-AB9D-47DD-B2DA-0EC5D3449BAC}"/>
            </c:ext>
          </c:extLst>
        </c:ser>
        <c:ser>
          <c:idx val="1"/>
          <c:order val="1"/>
          <c:tx>
            <c:strRef>
              <c:f>'UMSYS AUM'!$M$1</c:f>
              <c:strCache>
                <c:ptCount val="1"/>
                <c:pt idx="0">
                  <c:v>Retirement Portable Alpha</c:v>
                </c:pt>
              </c:strCache>
            </c:strRef>
          </c:tx>
          <c:spPr>
            <a:pattFill prst="narHorz">
              <a:fgClr>
                <a:schemeClr val="accent1">
                  <a:lumMod val="75000"/>
                </a:schemeClr>
              </a:fgClr>
              <a:bgClr>
                <a:schemeClr val="bg1"/>
              </a:bgClr>
            </a:pattFill>
            <a:ln>
              <a:noFill/>
            </a:ln>
            <a:effectLst/>
            <a:scene3d>
              <a:camera prst="orthographicFront"/>
              <a:lightRig rig="threePt" dir="t"/>
            </a:scene3d>
            <a:sp3d/>
          </c:spPr>
          <c:invertIfNegative val="0"/>
          <c:cat>
            <c:numRef>
              <c:f>'UMSYS AUM'!$K$2:$K$13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'UMSYS AUM'!$M$2:$M$13</c:f>
              <c:numCache>
                <c:formatCode>"$"#,##0</c:formatCode>
                <c:ptCount val="12"/>
                <c:pt idx="0">
                  <c:v>0</c:v>
                </c:pt>
                <c:pt idx="1">
                  <c:v>0</c:v>
                </c:pt>
                <c:pt idx="2">
                  <c:v>0</c:v>
                </c:pt>
                <c:pt idx="3">
                  <c:v>0</c:v>
                </c:pt>
                <c:pt idx="4">
                  <c:v>0</c:v>
                </c:pt>
                <c:pt idx="5">
                  <c:v>0</c:v>
                </c:pt>
                <c:pt idx="6">
                  <c:v>188120050.44</c:v>
                </c:pt>
                <c:pt idx="7">
                  <c:v>275996287</c:v>
                </c:pt>
                <c:pt idx="8">
                  <c:v>642805719</c:v>
                </c:pt>
                <c:pt idx="9">
                  <c:v>772504764.58000004</c:v>
                </c:pt>
                <c:pt idx="10">
                  <c:v>710782749.38</c:v>
                </c:pt>
                <c:pt idx="11">
                  <c:v>954613639</c:v>
                </c:pt>
              </c:numCache>
            </c:numRef>
          </c:val>
          <c:extLst>
            <c:ext xmlns:c16="http://schemas.microsoft.com/office/drawing/2014/chart" uri="{C3380CC4-5D6E-409C-BE32-E72D297353CC}">
              <c16:uniqueId val="{00000001-AB9D-47DD-B2DA-0EC5D3449BAC}"/>
            </c:ext>
          </c:extLst>
        </c:ser>
        <c:ser>
          <c:idx val="2"/>
          <c:order val="2"/>
          <c:tx>
            <c:strRef>
              <c:f>'UMSYS AUM'!$N$1</c:f>
              <c:strCache>
                <c:ptCount val="1"/>
                <c:pt idx="0">
                  <c:v>Endowment</c:v>
                </c:pt>
              </c:strCache>
            </c:strRef>
          </c:tx>
          <c:spPr>
            <a:solidFill>
              <a:srgbClr val="00B050"/>
            </a:solidFill>
            <a:ln>
              <a:noFill/>
            </a:ln>
            <a:effectLst/>
            <a:scene3d>
              <a:camera prst="orthographicFront"/>
              <a:lightRig rig="threePt" dir="t"/>
            </a:scene3d>
            <a:sp3d/>
          </c:spPr>
          <c:invertIfNegative val="0"/>
          <c:cat>
            <c:numRef>
              <c:f>'UMSYS AUM'!$K$2:$K$13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'UMSYS AUM'!$N$2:$N$13</c:f>
              <c:numCache>
                <c:formatCode>"$"#,##0</c:formatCode>
                <c:ptCount val="12"/>
                <c:pt idx="0">
                  <c:v>1079787355</c:v>
                </c:pt>
                <c:pt idx="1">
                  <c:v>1289336178</c:v>
                </c:pt>
                <c:pt idx="2">
                  <c:v>1260990021</c:v>
                </c:pt>
                <c:pt idx="3">
                  <c:v>1131225925</c:v>
                </c:pt>
                <c:pt idx="4">
                  <c:v>1320384011</c:v>
                </c:pt>
                <c:pt idx="5">
                  <c:v>1405214944</c:v>
                </c:pt>
                <c:pt idx="6">
                  <c:v>1372344336</c:v>
                </c:pt>
                <c:pt idx="7">
                  <c:v>1537477857</c:v>
                </c:pt>
                <c:pt idx="8">
                  <c:v>1675019495</c:v>
                </c:pt>
                <c:pt idx="9">
                  <c:v>1743142125</c:v>
                </c:pt>
                <c:pt idx="10">
                  <c:v>1732507814</c:v>
                </c:pt>
                <c:pt idx="11">
                  <c:v>2238295739</c:v>
                </c:pt>
              </c:numCache>
            </c:numRef>
          </c:val>
          <c:extLst>
            <c:ext xmlns:c16="http://schemas.microsoft.com/office/drawing/2014/chart" uri="{C3380CC4-5D6E-409C-BE32-E72D297353CC}">
              <c16:uniqueId val="{00000002-AB9D-47DD-B2DA-0EC5D3449BAC}"/>
            </c:ext>
          </c:extLst>
        </c:ser>
        <c:ser>
          <c:idx val="3"/>
          <c:order val="3"/>
          <c:tx>
            <c:strRef>
              <c:f>'UMSYS AUM'!$O$1</c:f>
              <c:strCache>
                <c:ptCount val="1"/>
                <c:pt idx="0">
                  <c:v>Endowment Portable Alpha</c:v>
                </c:pt>
              </c:strCache>
            </c:strRef>
          </c:tx>
          <c:spPr>
            <a:pattFill prst="dkUpDiag">
              <a:fgClr>
                <a:srgbClr val="00B050"/>
              </a:fgClr>
              <a:bgClr>
                <a:schemeClr val="bg1"/>
              </a:bgClr>
            </a:pattFill>
            <a:ln>
              <a:noFill/>
            </a:ln>
            <a:effectLst/>
            <a:scene3d>
              <a:camera prst="orthographicFront"/>
              <a:lightRig rig="threePt" dir="t"/>
            </a:scene3d>
            <a:sp3d/>
          </c:spPr>
          <c:invertIfNegative val="0"/>
          <c:cat>
            <c:numRef>
              <c:f>'UMSYS AUM'!$K$2:$K$13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'UMSYS AUM'!$O$2:$O$13</c:f>
              <c:numCache>
                <c:formatCode>"$"#,##0</c:formatCode>
                <c:ptCount val="12"/>
                <c:pt idx="0">
                  <c:v>0</c:v>
                </c:pt>
                <c:pt idx="1">
                  <c:v>0</c:v>
                </c:pt>
                <c:pt idx="2">
                  <c:v>0</c:v>
                </c:pt>
                <c:pt idx="3">
                  <c:v>0</c:v>
                </c:pt>
                <c:pt idx="4">
                  <c:v>0</c:v>
                </c:pt>
                <c:pt idx="5">
                  <c:v>0</c:v>
                </c:pt>
                <c:pt idx="6">
                  <c:v>75771930.620000005</c:v>
                </c:pt>
                <c:pt idx="7">
                  <c:v>124877379</c:v>
                </c:pt>
                <c:pt idx="8">
                  <c:v>277201315.63999999</c:v>
                </c:pt>
                <c:pt idx="9">
                  <c:v>329436319.48000002</c:v>
                </c:pt>
                <c:pt idx="10">
                  <c:v>322162744.22000003</c:v>
                </c:pt>
                <c:pt idx="11">
                  <c:v>467787024</c:v>
                </c:pt>
              </c:numCache>
            </c:numRef>
          </c:val>
          <c:extLst>
            <c:ext xmlns:c16="http://schemas.microsoft.com/office/drawing/2014/chart" uri="{C3380CC4-5D6E-409C-BE32-E72D297353CC}">
              <c16:uniqueId val="{00000003-AB9D-47DD-B2DA-0EC5D3449BAC}"/>
            </c:ext>
          </c:extLst>
        </c:ser>
        <c:ser>
          <c:idx val="4"/>
          <c:order val="4"/>
          <c:tx>
            <c:strRef>
              <c:f>'UMSYS AUM'!$P$1</c:f>
              <c:strCache>
                <c:ptCount val="1"/>
                <c:pt idx="0">
                  <c:v>General Pool</c:v>
                </c:pt>
              </c:strCache>
            </c:strRef>
          </c:tx>
          <c:spPr>
            <a:solidFill>
              <a:srgbClr val="FFFF00"/>
            </a:solidFill>
            <a:ln>
              <a:noFill/>
            </a:ln>
            <a:effectLst/>
            <a:scene3d>
              <a:camera prst="orthographicFront"/>
              <a:lightRig rig="threePt" dir="t"/>
            </a:scene3d>
            <a:sp3d/>
          </c:spPr>
          <c:invertIfNegative val="0"/>
          <c:cat>
            <c:numRef>
              <c:f>'UMSYS AUM'!$K$2:$K$13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'UMSYS AUM'!$P$2:$P$13</c:f>
              <c:numCache>
                <c:formatCode>"$"#,##0</c:formatCode>
                <c:ptCount val="12"/>
                <c:pt idx="0">
                  <c:v>1412239728</c:v>
                </c:pt>
                <c:pt idx="1">
                  <c:v>1739193968</c:v>
                </c:pt>
                <c:pt idx="2">
                  <c:v>1624704254.24</c:v>
                </c:pt>
                <c:pt idx="3">
                  <c:v>1589888082.8600001</c:v>
                </c:pt>
                <c:pt idx="4">
                  <c:v>1741127241</c:v>
                </c:pt>
                <c:pt idx="5">
                  <c:v>1893472445</c:v>
                </c:pt>
                <c:pt idx="6">
                  <c:v>1957268411</c:v>
                </c:pt>
                <c:pt idx="7">
                  <c:v>2102902065</c:v>
                </c:pt>
                <c:pt idx="8">
                  <c:v>2239644630</c:v>
                </c:pt>
                <c:pt idx="9">
                  <c:v>2417317139</c:v>
                </c:pt>
                <c:pt idx="10">
                  <c:v>2509267177</c:v>
                </c:pt>
                <c:pt idx="11">
                  <c:v>3064710695</c:v>
                </c:pt>
              </c:numCache>
            </c:numRef>
          </c:val>
          <c:extLst>
            <c:ext xmlns:c16="http://schemas.microsoft.com/office/drawing/2014/chart" uri="{C3380CC4-5D6E-409C-BE32-E72D297353CC}">
              <c16:uniqueId val="{00000004-AB9D-47DD-B2DA-0EC5D3449BAC}"/>
            </c:ext>
          </c:extLst>
        </c:ser>
        <c:dLbls>
          <c:showLegendKey val="0"/>
          <c:showVal val="0"/>
          <c:showCatName val="0"/>
          <c:showSerName val="0"/>
          <c:showPercent val="0"/>
          <c:showBubbleSize val="0"/>
        </c:dLbls>
        <c:gapWidth val="150"/>
        <c:overlap val="100"/>
        <c:axId val="152873968"/>
        <c:axId val="216600032"/>
        <c:extLst/>
      </c:barChart>
      <c:catAx>
        <c:axId val="152873968"/>
        <c:scaling>
          <c:orientation val="minMax"/>
        </c:scaling>
        <c:delete val="0"/>
        <c:axPos val="b"/>
        <c:numFmt formatCode="General" sourceLinked="1"/>
        <c:majorTickMark val="none"/>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216600032"/>
        <c:crosses val="autoZero"/>
        <c:auto val="1"/>
        <c:lblAlgn val="ctr"/>
        <c:lblOffset val="100"/>
        <c:noMultiLvlLbl val="0"/>
      </c:catAx>
      <c:valAx>
        <c:axId val="216600032"/>
        <c:scaling>
          <c:orientation val="minMax"/>
        </c:scaling>
        <c:delete val="0"/>
        <c:axPos val="l"/>
        <c:numFmt formatCode="&quot;$&quot;#,##0" sourceLinked="1"/>
        <c:majorTickMark val="out"/>
        <c:min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sz="1050" b="0" i="0" u="none" strike="noStrike" kern="1200" baseline="0">
                <a:solidFill>
                  <a:schemeClr val="dk1"/>
                </a:solidFill>
                <a:latin typeface="+mn-lt"/>
                <a:ea typeface="+mn-ea"/>
                <a:cs typeface="+mn-cs"/>
              </a:defRPr>
            </a:pPr>
            <a:endParaRPr lang="en-US"/>
          </a:p>
        </c:txPr>
        <c:crossAx val="152873968"/>
        <c:crosses val="autoZero"/>
        <c:crossBetween val="between"/>
        <c:dispUnits>
          <c:builtInUnit val="billions"/>
        </c:dispUnits>
      </c:valAx>
      <c:spPr>
        <a:noFill/>
        <a:ln>
          <a:noFill/>
        </a:ln>
        <a:effectLst/>
      </c:spPr>
    </c:plotArea>
    <c:legend>
      <c:legendPos val="b"/>
      <c:layout>
        <c:manualLayout>
          <c:xMode val="edge"/>
          <c:yMode val="edge"/>
          <c:x val="1.5193976261685036E-2"/>
          <c:y val="0.90471728889282088"/>
          <c:w val="0.97574511757107263"/>
          <c:h val="7.6392544344672006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dk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Arial"/>
                <a:ea typeface="Arial"/>
                <a:cs typeface="Arial"/>
              </a:defRPr>
            </a:pPr>
            <a:r>
              <a:rPr lang="en-US" sz="1800" b="1" i="0" u="none" strike="noStrike" baseline="0" dirty="0">
                <a:effectLst/>
              </a:rPr>
              <a:t>Retirement Plan – Actual vs. Expected</a:t>
            </a:r>
            <a:endParaRPr lang="en-US" dirty="0"/>
          </a:p>
        </c:rich>
      </c:tx>
      <c:layout>
        <c:manualLayout>
          <c:xMode val="edge"/>
          <c:yMode val="edge"/>
          <c:x val="0.26270891800439405"/>
          <c:y val="5.3894593974232307E-3"/>
        </c:manualLayout>
      </c:layout>
      <c:overlay val="0"/>
      <c:spPr>
        <a:noFill/>
        <a:ln w="25400">
          <a:noFill/>
        </a:ln>
      </c:spPr>
    </c:title>
    <c:autoTitleDeleted val="0"/>
    <c:plotArea>
      <c:layout>
        <c:manualLayout>
          <c:layoutTarget val="inner"/>
          <c:xMode val="edge"/>
          <c:yMode val="edge"/>
          <c:x val="4.4532462478494357E-2"/>
          <c:y val="0.1755539522431474"/>
          <c:w val="0.93345991668031902"/>
          <c:h val="0.68617643998259292"/>
        </c:manualLayout>
      </c:layout>
      <c:lineChart>
        <c:grouping val="standard"/>
        <c:varyColors val="0"/>
        <c:ser>
          <c:idx val="4"/>
          <c:order val="0"/>
          <c:tx>
            <c:v>Expected Return</c:v>
          </c:tx>
          <c:spPr>
            <a:ln w="25400">
              <a:solidFill>
                <a:srgbClr val="00FF00"/>
              </a:solidFill>
              <a:prstDash val="solid"/>
            </a:ln>
          </c:spPr>
          <c:marker>
            <c:symbol val="none"/>
          </c:marker>
          <c:cat>
            <c:numRef>
              <c:f>'Actual vs Expected Performance'!$B$29:$B$1029</c:f>
              <c:numCache>
                <c:formatCode>m/d/yyyy</c:formatCode>
                <c:ptCount val="1001"/>
                <c:pt idx="0">
                  <c:v>43008</c:v>
                </c:pt>
                <c:pt idx="1">
                  <c:v>43039</c:v>
                </c:pt>
                <c:pt idx="2">
                  <c:v>43069</c:v>
                </c:pt>
                <c:pt idx="3">
                  <c:v>43100</c:v>
                </c:pt>
                <c:pt idx="4">
                  <c:v>43131</c:v>
                </c:pt>
                <c:pt idx="5">
                  <c:v>43159</c:v>
                </c:pt>
                <c:pt idx="6">
                  <c:v>43190</c:v>
                </c:pt>
                <c:pt idx="7">
                  <c:v>43220</c:v>
                </c:pt>
                <c:pt idx="8">
                  <c:v>43251</c:v>
                </c:pt>
                <c:pt idx="9">
                  <c:v>43281</c:v>
                </c:pt>
                <c:pt idx="10">
                  <c:v>43312</c:v>
                </c:pt>
                <c:pt idx="11">
                  <c:v>43343</c:v>
                </c:pt>
                <c:pt idx="12">
                  <c:v>43373</c:v>
                </c:pt>
                <c:pt idx="13">
                  <c:v>43404</c:v>
                </c:pt>
                <c:pt idx="14">
                  <c:v>43434</c:v>
                </c:pt>
                <c:pt idx="15">
                  <c:v>43465</c:v>
                </c:pt>
                <c:pt idx="16">
                  <c:v>43496</c:v>
                </c:pt>
                <c:pt idx="17">
                  <c:v>43524</c:v>
                </c:pt>
                <c:pt idx="18">
                  <c:v>43555</c:v>
                </c:pt>
                <c:pt idx="19">
                  <c:v>43585</c:v>
                </c:pt>
                <c:pt idx="20">
                  <c:v>43616</c:v>
                </c:pt>
                <c:pt idx="21">
                  <c:v>43646</c:v>
                </c:pt>
                <c:pt idx="22">
                  <c:v>43677</c:v>
                </c:pt>
                <c:pt idx="23">
                  <c:v>43708</c:v>
                </c:pt>
                <c:pt idx="24">
                  <c:v>43738</c:v>
                </c:pt>
                <c:pt idx="25">
                  <c:v>43769</c:v>
                </c:pt>
                <c:pt idx="26">
                  <c:v>43799</c:v>
                </c:pt>
                <c:pt idx="27">
                  <c:v>43830</c:v>
                </c:pt>
                <c:pt idx="28">
                  <c:v>43861</c:v>
                </c:pt>
                <c:pt idx="29">
                  <c:v>43890</c:v>
                </c:pt>
                <c:pt idx="30">
                  <c:v>43921</c:v>
                </c:pt>
                <c:pt idx="31">
                  <c:v>43951</c:v>
                </c:pt>
                <c:pt idx="32">
                  <c:v>43982</c:v>
                </c:pt>
                <c:pt idx="33">
                  <c:v>44012</c:v>
                </c:pt>
                <c:pt idx="34">
                  <c:v>44043</c:v>
                </c:pt>
                <c:pt idx="35">
                  <c:v>44074</c:v>
                </c:pt>
                <c:pt idx="36">
                  <c:v>44104</c:v>
                </c:pt>
                <c:pt idx="37">
                  <c:v>44135</c:v>
                </c:pt>
                <c:pt idx="38">
                  <c:v>44165</c:v>
                </c:pt>
                <c:pt idx="39">
                  <c:v>44196</c:v>
                </c:pt>
                <c:pt idx="40">
                  <c:v>44227</c:v>
                </c:pt>
                <c:pt idx="41">
                  <c:v>44255</c:v>
                </c:pt>
                <c:pt idx="42">
                  <c:v>44286</c:v>
                </c:pt>
                <c:pt idx="43">
                  <c:v>44316</c:v>
                </c:pt>
                <c:pt idx="44">
                  <c:v>44347</c:v>
                </c:pt>
                <c:pt idx="45">
                  <c:v>44377</c:v>
                </c:pt>
                <c:pt idx="46">
                  <c:v>44408</c:v>
                </c:pt>
                <c:pt idx="47">
                  <c:v>44439</c:v>
                </c:pt>
                <c:pt idx="48">
                  <c:v>44469</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cat>
          <c:val>
            <c:numRef>
              <c:f>'Actual vs Expected Performance'!$I$29:$I$1029</c:f>
              <c:numCache>
                <c:formatCode>0.00%</c:formatCode>
                <c:ptCount val="1001"/>
                <c:pt idx="0">
                  <c:v>0</c:v>
                </c:pt>
                <c:pt idx="1">
                  <c:v>5.7938385540508789E-3</c:v>
                </c:pt>
                <c:pt idx="2">
                  <c:v>1.1587677108101768E-2</c:v>
                </c:pt>
                <c:pt idx="3">
                  <c:v>1.7381515662152656E-2</c:v>
                </c:pt>
                <c:pt idx="4">
                  <c:v>2.3175354216203616E-2</c:v>
                </c:pt>
                <c:pt idx="5">
                  <c:v>2.896919277025457E-2</c:v>
                </c:pt>
                <c:pt idx="6">
                  <c:v>3.476303132430536E-2</c:v>
                </c:pt>
                <c:pt idx="7">
                  <c:v>4.0556869878356223E-2</c:v>
                </c:pt>
                <c:pt idx="8">
                  <c:v>4.6350708432407073E-2</c:v>
                </c:pt>
                <c:pt idx="9">
                  <c:v>5.2144546986457999E-2</c:v>
                </c:pt>
                <c:pt idx="10">
                  <c:v>5.7938385540508855E-2</c:v>
                </c:pt>
                <c:pt idx="11">
                  <c:v>6.3732224094559767E-2</c:v>
                </c:pt>
                <c:pt idx="12">
                  <c:v>6.952606264861072E-2</c:v>
                </c:pt>
                <c:pt idx="13">
                  <c:v>7.531990120266166E-2</c:v>
                </c:pt>
                <c:pt idx="14">
                  <c:v>8.1113739756712502E-2</c:v>
                </c:pt>
                <c:pt idx="15">
                  <c:v>8.6907578310763386E-2</c:v>
                </c:pt>
                <c:pt idx="16">
                  <c:v>9.2701416864814187E-2</c:v>
                </c:pt>
                <c:pt idx="17">
                  <c:v>9.8495255418865099E-2</c:v>
                </c:pt>
                <c:pt idx="18">
                  <c:v>0.10428909397291604</c:v>
                </c:pt>
                <c:pt idx="19">
                  <c:v>0.11008293252696691</c:v>
                </c:pt>
                <c:pt idx="20">
                  <c:v>0.11587677108101778</c:v>
                </c:pt>
                <c:pt idx="21">
                  <c:v>0.12167060963506875</c:v>
                </c:pt>
                <c:pt idx="22">
                  <c:v>0.12746444818911967</c:v>
                </c:pt>
                <c:pt idx="23">
                  <c:v>0.13325828674317053</c:v>
                </c:pt>
                <c:pt idx="24">
                  <c:v>0.13905212529722144</c:v>
                </c:pt>
                <c:pt idx="25">
                  <c:v>0.14484596385127241</c:v>
                </c:pt>
                <c:pt idx="26">
                  <c:v>0.15063980240532332</c:v>
                </c:pt>
                <c:pt idx="27">
                  <c:v>0.1564336409593742</c:v>
                </c:pt>
                <c:pt idx="28">
                  <c:v>0.16222747951342512</c:v>
                </c:pt>
                <c:pt idx="29">
                  <c:v>0.168021318067476</c:v>
                </c:pt>
                <c:pt idx="30">
                  <c:v>0.17381515662152688</c:v>
                </c:pt>
                <c:pt idx="31">
                  <c:v>0.17960899517557768</c:v>
                </c:pt>
                <c:pt idx="32">
                  <c:v>0.18540283372962851</c:v>
                </c:pt>
                <c:pt idx="33">
                  <c:v>0.1911966722836794</c:v>
                </c:pt>
                <c:pt idx="34">
                  <c:v>0.1969905108377302</c:v>
                </c:pt>
                <c:pt idx="35">
                  <c:v>0.20278434939178108</c:v>
                </c:pt>
                <c:pt idx="36">
                  <c:v>0.20857818794583202</c:v>
                </c:pt>
                <c:pt idx="37">
                  <c:v>0.21437202649988299</c:v>
                </c:pt>
                <c:pt idx="38">
                  <c:v>0.22016586505393382</c:v>
                </c:pt>
                <c:pt idx="39">
                  <c:v>0.22562476523744371</c:v>
                </c:pt>
                <c:pt idx="40">
                  <c:v>0.23108366542095371</c:v>
                </c:pt>
                <c:pt idx="41">
                  <c:v>0.23654256560446357</c:v>
                </c:pt>
                <c:pt idx="42">
                  <c:v>0.24200146578797346</c:v>
                </c:pt>
                <c:pt idx="43">
                  <c:v>0.24746036597148346</c:v>
                </c:pt>
                <c:pt idx="44">
                  <c:v>0.25291926615499333</c:v>
                </c:pt>
                <c:pt idx="45">
                  <c:v>0.25837816633850325</c:v>
                </c:pt>
                <c:pt idx="46">
                  <c:v>0.26383706652201322</c:v>
                </c:pt>
                <c:pt idx="47">
                  <c:v>0.26929596670552308</c:v>
                </c:pt>
                <c:pt idx="48">
                  <c:v>0.274754866889033</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val>
          <c:smooth val="0"/>
          <c:extLst>
            <c:ext xmlns:c16="http://schemas.microsoft.com/office/drawing/2014/chart" uri="{C3380CC4-5D6E-409C-BE32-E72D297353CC}">
              <c16:uniqueId val="{00000000-5596-4CE9-AD72-CB2F0A44B1A7}"/>
            </c:ext>
          </c:extLst>
        </c:ser>
        <c:ser>
          <c:idx val="5"/>
          <c:order val="1"/>
          <c:tx>
            <c:v>Actual Return</c:v>
          </c:tx>
          <c:spPr>
            <a:ln w="25400">
              <a:solidFill>
                <a:srgbClr val="FF0000"/>
              </a:solidFill>
              <a:prstDash val="solid"/>
            </a:ln>
          </c:spPr>
          <c:marker>
            <c:symbol val="none"/>
          </c:marker>
          <c:cat>
            <c:numRef>
              <c:f>'Actual vs Expected Performance'!$B$29:$B$1029</c:f>
              <c:numCache>
                <c:formatCode>m/d/yyyy</c:formatCode>
                <c:ptCount val="1001"/>
                <c:pt idx="0">
                  <c:v>43008</c:v>
                </c:pt>
                <c:pt idx="1">
                  <c:v>43039</c:v>
                </c:pt>
                <c:pt idx="2">
                  <c:v>43069</c:v>
                </c:pt>
                <c:pt idx="3">
                  <c:v>43100</c:v>
                </c:pt>
                <c:pt idx="4">
                  <c:v>43131</c:v>
                </c:pt>
                <c:pt idx="5">
                  <c:v>43159</c:v>
                </c:pt>
                <c:pt idx="6">
                  <c:v>43190</c:v>
                </c:pt>
                <c:pt idx="7">
                  <c:v>43220</c:v>
                </c:pt>
                <c:pt idx="8">
                  <c:v>43251</c:v>
                </c:pt>
                <c:pt idx="9">
                  <c:v>43281</c:v>
                </c:pt>
                <c:pt idx="10">
                  <c:v>43312</c:v>
                </c:pt>
                <c:pt idx="11">
                  <c:v>43343</c:v>
                </c:pt>
                <c:pt idx="12">
                  <c:v>43373</c:v>
                </c:pt>
                <c:pt idx="13">
                  <c:v>43404</c:v>
                </c:pt>
                <c:pt idx="14">
                  <c:v>43434</c:v>
                </c:pt>
                <c:pt idx="15">
                  <c:v>43465</c:v>
                </c:pt>
                <c:pt idx="16">
                  <c:v>43496</c:v>
                </c:pt>
                <c:pt idx="17">
                  <c:v>43524</c:v>
                </c:pt>
                <c:pt idx="18">
                  <c:v>43555</c:v>
                </c:pt>
                <c:pt idx="19">
                  <c:v>43585</c:v>
                </c:pt>
                <c:pt idx="20">
                  <c:v>43616</c:v>
                </c:pt>
                <c:pt idx="21">
                  <c:v>43646</c:v>
                </c:pt>
                <c:pt idx="22">
                  <c:v>43677</c:v>
                </c:pt>
                <c:pt idx="23">
                  <c:v>43708</c:v>
                </c:pt>
                <c:pt idx="24">
                  <c:v>43738</c:v>
                </c:pt>
                <c:pt idx="25">
                  <c:v>43769</c:v>
                </c:pt>
                <c:pt idx="26">
                  <c:v>43799</c:v>
                </c:pt>
                <c:pt idx="27">
                  <c:v>43830</c:v>
                </c:pt>
                <c:pt idx="28">
                  <c:v>43861</c:v>
                </c:pt>
                <c:pt idx="29">
                  <c:v>43890</c:v>
                </c:pt>
                <c:pt idx="30">
                  <c:v>43921</c:v>
                </c:pt>
                <c:pt idx="31">
                  <c:v>43951</c:v>
                </c:pt>
                <c:pt idx="32">
                  <c:v>43982</c:v>
                </c:pt>
                <c:pt idx="33">
                  <c:v>44012</c:v>
                </c:pt>
                <c:pt idx="34">
                  <c:v>44043</c:v>
                </c:pt>
                <c:pt idx="35">
                  <c:v>44074</c:v>
                </c:pt>
                <c:pt idx="36">
                  <c:v>44104</c:v>
                </c:pt>
                <c:pt idx="37">
                  <c:v>44135</c:v>
                </c:pt>
                <c:pt idx="38">
                  <c:v>44165</c:v>
                </c:pt>
                <c:pt idx="39">
                  <c:v>44196</c:v>
                </c:pt>
                <c:pt idx="40">
                  <c:v>44227</c:v>
                </c:pt>
                <c:pt idx="41">
                  <c:v>44255</c:v>
                </c:pt>
                <c:pt idx="42">
                  <c:v>44286</c:v>
                </c:pt>
                <c:pt idx="43">
                  <c:v>44316</c:v>
                </c:pt>
                <c:pt idx="44">
                  <c:v>44347</c:v>
                </c:pt>
                <c:pt idx="45">
                  <c:v>44377</c:v>
                </c:pt>
                <c:pt idx="46">
                  <c:v>44408</c:v>
                </c:pt>
                <c:pt idx="47">
                  <c:v>44439</c:v>
                </c:pt>
                <c:pt idx="48">
                  <c:v>44469</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cat>
          <c:val>
            <c:numRef>
              <c:f>'Actual vs Expected Performance'!$G$29:$G$1029</c:f>
              <c:numCache>
                <c:formatCode>0.00%</c:formatCode>
                <c:ptCount val="1001"/>
                <c:pt idx="0">
                  <c:v>0</c:v>
                </c:pt>
                <c:pt idx="1">
                  <c:v>1.6463726030665031E-2</c:v>
                </c:pt>
                <c:pt idx="2">
                  <c:v>2.6017938835476793E-2</c:v>
                </c:pt>
                <c:pt idx="3">
                  <c:v>3.6661098933956582E-2</c:v>
                </c:pt>
                <c:pt idx="4">
                  <c:v>5.6169565321999522E-2</c:v>
                </c:pt>
                <c:pt idx="5">
                  <c:v>3.3821701658091854E-2</c:v>
                </c:pt>
                <c:pt idx="6">
                  <c:v>3.2620981081572978E-2</c:v>
                </c:pt>
                <c:pt idx="7">
                  <c:v>4.1580722453044755E-2</c:v>
                </c:pt>
                <c:pt idx="8">
                  <c:v>5.3509293318318517E-2</c:v>
                </c:pt>
                <c:pt idx="9">
                  <c:v>5.0605080170928629E-2</c:v>
                </c:pt>
                <c:pt idx="10">
                  <c:v>5.9069158583058064E-2</c:v>
                </c:pt>
                <c:pt idx="11">
                  <c:v>6.564747394318067E-2</c:v>
                </c:pt>
                <c:pt idx="12">
                  <c:v>6.5947428952178658E-2</c:v>
                </c:pt>
                <c:pt idx="13">
                  <c:v>3.3217604329259791E-2</c:v>
                </c:pt>
                <c:pt idx="14">
                  <c:v>4.0590358658672866E-2</c:v>
                </c:pt>
                <c:pt idx="15">
                  <c:v>1.7219372335432637E-2</c:v>
                </c:pt>
                <c:pt idx="16">
                  <c:v>5.0460706115234483E-2</c:v>
                </c:pt>
                <c:pt idx="17">
                  <c:v>6.1598450525690462E-2</c:v>
                </c:pt>
                <c:pt idx="18">
                  <c:v>7.5797169925503394E-2</c:v>
                </c:pt>
                <c:pt idx="19">
                  <c:v>9.0488718668492979E-2</c:v>
                </c:pt>
                <c:pt idx="20">
                  <c:v>7.3139080333380041E-2</c:v>
                </c:pt>
                <c:pt idx="21">
                  <c:v>0.10376527387514073</c:v>
                </c:pt>
                <c:pt idx="22">
                  <c:v>0.10696016477165997</c:v>
                </c:pt>
                <c:pt idx="23">
                  <c:v>0.10775984494222411</c:v>
                </c:pt>
                <c:pt idx="24">
                  <c:v>0.11125373419647988</c:v>
                </c:pt>
                <c:pt idx="25">
                  <c:v>0.12229258131169625</c:v>
                </c:pt>
                <c:pt idx="26">
                  <c:v>0.13540622045707953</c:v>
                </c:pt>
                <c:pt idx="27">
                  <c:v>0.15491468684512252</c:v>
                </c:pt>
                <c:pt idx="28">
                  <c:v>0.15150889371028978</c:v>
                </c:pt>
                <c:pt idx="29">
                  <c:v>0.12022460367052329</c:v>
                </c:pt>
                <c:pt idx="30">
                  <c:v>4.6900939251679909E-2</c:v>
                </c:pt>
                <c:pt idx="31">
                  <c:v>7.9271319282130534E-2</c:v>
                </c:pt>
                <c:pt idx="32">
                  <c:v>9.0606828945876156E-2</c:v>
                </c:pt>
                <c:pt idx="33">
                  <c:v>0.10952671379838698</c:v>
                </c:pt>
                <c:pt idx="34">
                  <c:v>0.14749664505001556</c:v>
                </c:pt>
                <c:pt idx="35">
                  <c:v>0.17715252995752626</c:v>
                </c:pt>
                <c:pt idx="36">
                  <c:v>0.16386463563059084</c:v>
                </c:pt>
                <c:pt idx="37">
                  <c:v>0.15500283461913811</c:v>
                </c:pt>
                <c:pt idx="38">
                  <c:v>0.21572056382033608</c:v>
                </c:pt>
                <c:pt idx="39">
                  <c:v>0.25132808616349867</c:v>
                </c:pt>
                <c:pt idx="40">
                  <c:v>0.25451844850884203</c:v>
                </c:pt>
                <c:pt idx="41">
                  <c:v>0.26525936839980457</c:v>
                </c:pt>
                <c:pt idx="42">
                  <c:v>0.29076615710096637</c:v>
                </c:pt>
                <c:pt idx="43">
                  <c:v>0.32348613084830963</c:v>
                </c:pt>
                <c:pt idx="44">
                  <c:v>0.35292544163377121</c:v>
                </c:pt>
                <c:pt idx="45">
                  <c:v>0.36204491849969012</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val>
          <c:smooth val="0"/>
          <c:extLst>
            <c:ext xmlns:c16="http://schemas.microsoft.com/office/drawing/2014/chart" uri="{C3380CC4-5D6E-409C-BE32-E72D297353CC}">
              <c16:uniqueId val="{00000001-5596-4CE9-AD72-CB2F0A44B1A7}"/>
            </c:ext>
          </c:extLst>
        </c:ser>
        <c:ser>
          <c:idx val="2"/>
          <c:order val="2"/>
          <c:tx>
            <c:v>1 Standard Deviation</c:v>
          </c:tx>
          <c:spPr>
            <a:ln w="12700">
              <a:solidFill>
                <a:srgbClr val="0000FF"/>
              </a:solidFill>
              <a:prstDash val="solid"/>
            </a:ln>
          </c:spPr>
          <c:marker>
            <c:symbol val="none"/>
          </c:marker>
          <c:cat>
            <c:numRef>
              <c:f>'Actual vs Expected Performance'!$B$29:$B$1029</c:f>
              <c:numCache>
                <c:formatCode>m/d/yyyy</c:formatCode>
                <c:ptCount val="1001"/>
                <c:pt idx="0">
                  <c:v>43008</c:v>
                </c:pt>
                <c:pt idx="1">
                  <c:v>43039</c:v>
                </c:pt>
                <c:pt idx="2">
                  <c:v>43069</c:v>
                </c:pt>
                <c:pt idx="3">
                  <c:v>43100</c:v>
                </c:pt>
                <c:pt idx="4">
                  <c:v>43131</c:v>
                </c:pt>
                <c:pt idx="5">
                  <c:v>43159</c:v>
                </c:pt>
                <c:pt idx="6">
                  <c:v>43190</c:v>
                </c:pt>
                <c:pt idx="7">
                  <c:v>43220</c:v>
                </c:pt>
                <c:pt idx="8">
                  <c:v>43251</c:v>
                </c:pt>
                <c:pt idx="9">
                  <c:v>43281</c:v>
                </c:pt>
                <c:pt idx="10">
                  <c:v>43312</c:v>
                </c:pt>
                <c:pt idx="11">
                  <c:v>43343</c:v>
                </c:pt>
                <c:pt idx="12">
                  <c:v>43373</c:v>
                </c:pt>
                <c:pt idx="13">
                  <c:v>43404</c:v>
                </c:pt>
                <c:pt idx="14">
                  <c:v>43434</c:v>
                </c:pt>
                <c:pt idx="15">
                  <c:v>43465</c:v>
                </c:pt>
                <c:pt idx="16">
                  <c:v>43496</c:v>
                </c:pt>
                <c:pt idx="17">
                  <c:v>43524</c:v>
                </c:pt>
                <c:pt idx="18">
                  <c:v>43555</c:v>
                </c:pt>
                <c:pt idx="19">
                  <c:v>43585</c:v>
                </c:pt>
                <c:pt idx="20">
                  <c:v>43616</c:v>
                </c:pt>
                <c:pt idx="21">
                  <c:v>43646</c:v>
                </c:pt>
                <c:pt idx="22">
                  <c:v>43677</c:v>
                </c:pt>
                <c:pt idx="23">
                  <c:v>43708</c:v>
                </c:pt>
                <c:pt idx="24">
                  <c:v>43738</c:v>
                </c:pt>
                <c:pt idx="25">
                  <c:v>43769</c:v>
                </c:pt>
                <c:pt idx="26">
                  <c:v>43799</c:v>
                </c:pt>
                <c:pt idx="27">
                  <c:v>43830</c:v>
                </c:pt>
                <c:pt idx="28">
                  <c:v>43861</c:v>
                </c:pt>
                <c:pt idx="29">
                  <c:v>43890</c:v>
                </c:pt>
                <c:pt idx="30">
                  <c:v>43921</c:v>
                </c:pt>
                <c:pt idx="31">
                  <c:v>43951</c:v>
                </c:pt>
                <c:pt idx="32">
                  <c:v>43982</c:v>
                </c:pt>
                <c:pt idx="33">
                  <c:v>44012</c:v>
                </c:pt>
                <c:pt idx="34">
                  <c:v>44043</c:v>
                </c:pt>
                <c:pt idx="35">
                  <c:v>44074</c:v>
                </c:pt>
                <c:pt idx="36">
                  <c:v>44104</c:v>
                </c:pt>
                <c:pt idx="37">
                  <c:v>44135</c:v>
                </c:pt>
                <c:pt idx="38">
                  <c:v>44165</c:v>
                </c:pt>
                <c:pt idx="39">
                  <c:v>44196</c:v>
                </c:pt>
                <c:pt idx="40">
                  <c:v>44227</c:v>
                </c:pt>
                <c:pt idx="41">
                  <c:v>44255</c:v>
                </c:pt>
                <c:pt idx="42">
                  <c:v>44286</c:v>
                </c:pt>
                <c:pt idx="43">
                  <c:v>44316</c:v>
                </c:pt>
                <c:pt idx="44">
                  <c:v>44347</c:v>
                </c:pt>
                <c:pt idx="45">
                  <c:v>44377</c:v>
                </c:pt>
                <c:pt idx="46">
                  <c:v>44408</c:v>
                </c:pt>
                <c:pt idx="47">
                  <c:v>44439</c:v>
                </c:pt>
                <c:pt idx="48">
                  <c:v>44469</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cat>
          <c:val>
            <c:numRef>
              <c:f>'Actual vs Expected Performance'!$M$29:$M$1029</c:f>
              <c:numCache>
                <c:formatCode>0.00%</c:formatCode>
                <c:ptCount val="1001"/>
                <c:pt idx="0">
                  <c:v>0</c:v>
                </c:pt>
                <c:pt idx="1">
                  <c:v>-2.3225851138717064E-2</c:v>
                </c:pt>
                <c:pt idx="2">
                  <c:v>-2.9452361631269373E-2</c:v>
                </c:pt>
                <c:pt idx="3">
                  <c:v>-3.2882061305604282E-2</c:v>
                </c:pt>
                <c:pt idx="4">
                  <c:v>-3.4864025169332277E-2</c:v>
                </c:pt>
                <c:pt idx="5">
                  <c:v>-3.592080606872454E-2</c:v>
                </c:pt>
                <c:pt idx="6">
                  <c:v>-3.6320400916880435E-2</c:v>
                </c:pt>
                <c:pt idx="7">
                  <c:v>-3.6222012172972155E-2</c:v>
                </c:pt>
                <c:pt idx="8">
                  <c:v>-3.572936904633521E-2</c:v>
                </c:pt>
                <c:pt idx="9">
                  <c:v>-3.491452209184584E-2</c:v>
                </c:pt>
                <c:pt idx="10">
                  <c:v>-3.3829930879949802E-2</c:v>
                </c:pt>
                <c:pt idx="11">
                  <c:v>-3.2515198148895474E-2</c:v>
                </c:pt>
                <c:pt idx="12">
                  <c:v>-3.1001091286903162E-2</c:v>
                </c:pt>
                <c:pt idx="13">
                  <c:v>-2.9312077982666981E-2</c:v>
                </c:pt>
                <c:pt idx="14">
                  <c:v>-2.7467996544120285E-2</c:v>
                </c:pt>
                <c:pt idx="15">
                  <c:v>-2.5485196581433889E-2</c:v>
                </c:pt>
                <c:pt idx="16">
                  <c:v>-2.3377341906257593E-2</c:v>
                </c:pt>
                <c:pt idx="17">
                  <c:v>-2.1155990407065256E-2</c:v>
                </c:pt>
                <c:pt idx="18">
                  <c:v>-1.8831022245197393E-2</c:v>
                </c:pt>
                <c:pt idx="19">
                  <c:v>-1.6410962216717451E-2</c:v>
                </c:pt>
                <c:pt idx="20">
                  <c:v>-1.3903226596940446E-2</c:v>
                </c:pt>
                <c:pt idx="21">
                  <c:v>-1.1314315026170127E-2</c:v>
                </c:pt>
                <c:pt idx="22">
                  <c:v>-8.649961691024638E-3</c:v>
                </c:pt>
                <c:pt idx="23">
                  <c:v>-5.9152558821591872E-3</c:v>
                </c:pt>
                <c:pt idx="24">
                  <c:v>-3.1147391851501505E-3</c:v>
                </c:pt>
                <c:pt idx="25">
                  <c:v>-2.5248461256732746E-4</c:v>
                </c:pt>
                <c:pt idx="26">
                  <c:v>2.6678383834921604E-3</c:v>
                </c:pt>
                <c:pt idx="27">
                  <c:v>5.6429100561033729E-3</c:v>
                </c:pt>
                <c:pt idx="28">
                  <c:v>8.6697154107683583E-3</c:v>
                </c:pt>
                <c:pt idx="29">
                  <c:v>1.1745506420018148E-2</c:v>
                </c:pt>
                <c:pt idx="30">
                  <c:v>1.4867770056235213E-2</c:v>
                </c:pt>
                <c:pt idx="31">
                  <c:v>1.8034201083798607E-2</c:v>
                </c:pt>
                <c:pt idx="32">
                  <c:v>2.1242678772143947E-2</c:v>
                </c:pt>
                <c:pt idx="33">
                  <c:v>2.4491246860480015E-2</c:v>
                </c:pt>
                <c:pt idx="34">
                  <c:v>2.7778096235862304E-2</c:v>
                </c:pt>
                <c:pt idx="35">
                  <c:v>3.1101549888572333E-2</c:v>
                </c:pt>
                <c:pt idx="36">
                  <c:v>3.4460049789224345E-2</c:v>
                </c:pt>
                <c:pt idx="37">
                  <c:v>3.7852145395832676E-2</c:v>
                </c:pt>
                <c:pt idx="38">
                  <c:v>4.1276483550020643E-2</c:v>
                </c:pt>
                <c:pt idx="39">
                  <c:v>4.3878261916626055E-2</c:v>
                </c:pt>
                <c:pt idx="40">
                  <c:v>4.6524265433211615E-2</c:v>
                </c:pt>
                <c:pt idx="41">
                  <c:v>4.9212501871151504E-2</c:v>
                </c:pt>
                <c:pt idx="42">
                  <c:v>5.1941124230829694E-2</c:v>
                </c:pt>
                <c:pt idx="43">
                  <c:v>5.4708416338517252E-2</c:v>
                </c:pt>
                <c:pt idx="44">
                  <c:v>5.7512780229369731E-2</c:v>
                </c:pt>
                <c:pt idx="45">
                  <c:v>6.0352725053065576E-2</c:v>
                </c:pt>
                <c:pt idx="46">
                  <c:v>6.3226857283341348E-2</c:v>
                </c:pt>
                <c:pt idx="47">
                  <c:v>6.6133872048879272E-2</c:v>
                </c:pt>
                <c:pt idx="48">
                  <c:v>6.9072545432456472E-2</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val>
          <c:smooth val="0"/>
          <c:extLst>
            <c:ext xmlns:c16="http://schemas.microsoft.com/office/drawing/2014/chart" uri="{C3380CC4-5D6E-409C-BE32-E72D297353CC}">
              <c16:uniqueId val="{00000002-5596-4CE9-AD72-CB2F0A44B1A7}"/>
            </c:ext>
          </c:extLst>
        </c:ser>
        <c:ser>
          <c:idx val="0"/>
          <c:order val="3"/>
          <c:tx>
            <c:v>2 Standard Deviation</c:v>
          </c:tx>
          <c:spPr>
            <a:ln w="38100">
              <a:solidFill>
                <a:srgbClr val="0000FF"/>
              </a:solidFill>
              <a:prstDash val="solid"/>
            </a:ln>
          </c:spPr>
          <c:marker>
            <c:symbol val="none"/>
          </c:marker>
          <c:cat>
            <c:numRef>
              <c:f>'Actual vs Expected Performance'!$B$29:$B$1029</c:f>
              <c:numCache>
                <c:formatCode>m/d/yyyy</c:formatCode>
                <c:ptCount val="1001"/>
                <c:pt idx="0">
                  <c:v>43008</c:v>
                </c:pt>
                <c:pt idx="1">
                  <c:v>43039</c:v>
                </c:pt>
                <c:pt idx="2">
                  <c:v>43069</c:v>
                </c:pt>
                <c:pt idx="3">
                  <c:v>43100</c:v>
                </c:pt>
                <c:pt idx="4">
                  <c:v>43131</c:v>
                </c:pt>
                <c:pt idx="5">
                  <c:v>43159</c:v>
                </c:pt>
                <c:pt idx="6">
                  <c:v>43190</c:v>
                </c:pt>
                <c:pt idx="7">
                  <c:v>43220</c:v>
                </c:pt>
                <c:pt idx="8">
                  <c:v>43251</c:v>
                </c:pt>
                <c:pt idx="9">
                  <c:v>43281</c:v>
                </c:pt>
                <c:pt idx="10">
                  <c:v>43312</c:v>
                </c:pt>
                <c:pt idx="11">
                  <c:v>43343</c:v>
                </c:pt>
                <c:pt idx="12">
                  <c:v>43373</c:v>
                </c:pt>
                <c:pt idx="13">
                  <c:v>43404</c:v>
                </c:pt>
                <c:pt idx="14">
                  <c:v>43434</c:v>
                </c:pt>
                <c:pt idx="15">
                  <c:v>43465</c:v>
                </c:pt>
                <c:pt idx="16">
                  <c:v>43496</c:v>
                </c:pt>
                <c:pt idx="17">
                  <c:v>43524</c:v>
                </c:pt>
                <c:pt idx="18">
                  <c:v>43555</c:v>
                </c:pt>
                <c:pt idx="19">
                  <c:v>43585</c:v>
                </c:pt>
                <c:pt idx="20">
                  <c:v>43616</c:v>
                </c:pt>
                <c:pt idx="21">
                  <c:v>43646</c:v>
                </c:pt>
                <c:pt idx="22">
                  <c:v>43677</c:v>
                </c:pt>
                <c:pt idx="23">
                  <c:v>43708</c:v>
                </c:pt>
                <c:pt idx="24">
                  <c:v>43738</c:v>
                </c:pt>
                <c:pt idx="25">
                  <c:v>43769</c:v>
                </c:pt>
                <c:pt idx="26">
                  <c:v>43799</c:v>
                </c:pt>
                <c:pt idx="27">
                  <c:v>43830</c:v>
                </c:pt>
                <c:pt idx="28">
                  <c:v>43861</c:v>
                </c:pt>
                <c:pt idx="29">
                  <c:v>43890</c:v>
                </c:pt>
                <c:pt idx="30">
                  <c:v>43921</c:v>
                </c:pt>
                <c:pt idx="31">
                  <c:v>43951</c:v>
                </c:pt>
                <c:pt idx="32">
                  <c:v>43982</c:v>
                </c:pt>
                <c:pt idx="33">
                  <c:v>44012</c:v>
                </c:pt>
                <c:pt idx="34">
                  <c:v>44043</c:v>
                </c:pt>
                <c:pt idx="35">
                  <c:v>44074</c:v>
                </c:pt>
                <c:pt idx="36">
                  <c:v>44104</c:v>
                </c:pt>
                <c:pt idx="37">
                  <c:v>44135</c:v>
                </c:pt>
                <c:pt idx="38">
                  <c:v>44165</c:v>
                </c:pt>
                <c:pt idx="39">
                  <c:v>44196</c:v>
                </c:pt>
                <c:pt idx="40">
                  <c:v>44227</c:v>
                </c:pt>
                <c:pt idx="41">
                  <c:v>44255</c:v>
                </c:pt>
                <c:pt idx="42">
                  <c:v>44286</c:v>
                </c:pt>
                <c:pt idx="43">
                  <c:v>44316</c:v>
                </c:pt>
                <c:pt idx="44">
                  <c:v>44347</c:v>
                </c:pt>
                <c:pt idx="45">
                  <c:v>44377</c:v>
                </c:pt>
                <c:pt idx="46">
                  <c:v>44408</c:v>
                </c:pt>
                <c:pt idx="47">
                  <c:v>44439</c:v>
                </c:pt>
                <c:pt idx="48">
                  <c:v>44469</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cat>
          <c:val>
            <c:numRef>
              <c:f>'Actual vs Expected Performance'!$K$29:$K$1029</c:f>
              <c:numCache>
                <c:formatCode>0.00%</c:formatCode>
                <c:ptCount val="1001"/>
                <c:pt idx="0">
                  <c:v>0</c:v>
                </c:pt>
                <c:pt idx="1">
                  <c:v>6.3833217939586767E-2</c:v>
                </c:pt>
                <c:pt idx="2">
                  <c:v>9.3667754586844051E-2</c:v>
                </c:pt>
                <c:pt idx="3">
                  <c:v>0.11790866959766653</c:v>
                </c:pt>
                <c:pt idx="4">
                  <c:v>0.13925411298727539</c:v>
                </c:pt>
                <c:pt idx="5">
                  <c:v>0.15874919044821278</c:v>
                </c:pt>
                <c:pt idx="6">
                  <c:v>0.17692989580667695</c:v>
                </c:pt>
                <c:pt idx="7">
                  <c:v>0.19411463398101297</c:v>
                </c:pt>
                <c:pt idx="8">
                  <c:v>0.21051086338989164</c:v>
                </c:pt>
                <c:pt idx="9">
                  <c:v>0.22626268514306569</c:v>
                </c:pt>
                <c:pt idx="10">
                  <c:v>0.24147501838142615</c:v>
                </c:pt>
                <c:pt idx="11">
                  <c:v>0.25622706858147026</c:v>
                </c:pt>
                <c:pt idx="12">
                  <c:v>0.27058037051963846</c:v>
                </c:pt>
                <c:pt idx="13">
                  <c:v>0.28458385957331894</c:v>
                </c:pt>
                <c:pt idx="14">
                  <c:v>0.29827721235837806</c:v>
                </c:pt>
                <c:pt idx="15">
                  <c:v>0.31169312809515792</c:v>
                </c:pt>
                <c:pt idx="16">
                  <c:v>0.32485893440695773</c:v>
                </c:pt>
                <c:pt idx="17">
                  <c:v>0.3377977470707258</c:v>
                </c:pt>
                <c:pt idx="18">
                  <c:v>0.35052932640914292</c:v>
                </c:pt>
                <c:pt idx="19">
                  <c:v>0.36307072201433566</c:v>
                </c:pt>
                <c:pt idx="20">
                  <c:v>0.37543676643693424</c:v>
                </c:pt>
                <c:pt idx="21">
                  <c:v>0.38764045895754651</c:v>
                </c:pt>
                <c:pt idx="22">
                  <c:v>0.39969326794940829</c:v>
                </c:pt>
                <c:pt idx="23">
                  <c:v>0.41160537199382996</c:v>
                </c:pt>
                <c:pt idx="24">
                  <c:v>0.42338585426196462</c:v>
                </c:pt>
                <c:pt idx="25">
                  <c:v>0.43504286077895188</c:v>
                </c:pt>
                <c:pt idx="26">
                  <c:v>0.44658373044898564</c:v>
                </c:pt>
                <c:pt idx="27">
                  <c:v>0.45801510276591584</c:v>
                </c:pt>
                <c:pt idx="28">
                  <c:v>0.4693430077187386</c:v>
                </c:pt>
                <c:pt idx="29">
                  <c:v>0.4805729413623917</c:v>
                </c:pt>
                <c:pt idx="30">
                  <c:v>0.49170992975211025</c:v>
                </c:pt>
                <c:pt idx="31">
                  <c:v>0.50275858335913581</c:v>
                </c:pt>
                <c:pt idx="32">
                  <c:v>0.5137231436445977</c:v>
                </c:pt>
                <c:pt idx="33">
                  <c:v>0.52460752313007819</c:v>
                </c:pt>
                <c:pt idx="34">
                  <c:v>0.53541534004146596</c:v>
                </c:pt>
                <c:pt idx="35">
                  <c:v>0.54614994839819864</c:v>
                </c:pt>
                <c:pt idx="36">
                  <c:v>0.55681446425904735</c:v>
                </c:pt>
                <c:pt idx="37">
                  <c:v>0.56741178870798359</c:v>
                </c:pt>
                <c:pt idx="38">
                  <c:v>0.57794462806176017</c:v>
                </c:pt>
                <c:pt idx="39">
                  <c:v>0.58911777187907899</c:v>
                </c:pt>
                <c:pt idx="40">
                  <c:v>0.60020246539643796</c:v>
                </c:pt>
                <c:pt idx="41">
                  <c:v>0.61120269307108765</c:v>
                </c:pt>
                <c:pt idx="42">
                  <c:v>0.62212214890226103</c:v>
                </c:pt>
                <c:pt idx="43">
                  <c:v>0.63296426523741589</c:v>
                </c:pt>
                <c:pt idx="44">
                  <c:v>0.64373223800624046</c:v>
                </c:pt>
                <c:pt idx="45">
                  <c:v>0.65442904890937859</c:v>
                </c:pt>
                <c:pt idx="46">
                  <c:v>0.66505748499935691</c:v>
                </c:pt>
                <c:pt idx="47">
                  <c:v>0.67562015601881065</c:v>
                </c:pt>
                <c:pt idx="48">
                  <c:v>0.68611950980218606</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val>
          <c:smooth val="0"/>
          <c:extLst>
            <c:ext xmlns:c16="http://schemas.microsoft.com/office/drawing/2014/chart" uri="{C3380CC4-5D6E-409C-BE32-E72D297353CC}">
              <c16:uniqueId val="{00000003-5596-4CE9-AD72-CB2F0A44B1A7}"/>
            </c:ext>
          </c:extLst>
        </c:ser>
        <c:ser>
          <c:idx val="1"/>
          <c:order val="4"/>
          <c:spPr>
            <a:ln w="12700">
              <a:solidFill>
                <a:srgbClr val="0000FF"/>
              </a:solidFill>
              <a:prstDash val="solid"/>
            </a:ln>
          </c:spPr>
          <c:marker>
            <c:symbol val="none"/>
          </c:marker>
          <c:cat>
            <c:numRef>
              <c:f>'Actual vs Expected Performance'!$B$29:$B$1029</c:f>
              <c:numCache>
                <c:formatCode>m/d/yyyy</c:formatCode>
                <c:ptCount val="1001"/>
                <c:pt idx="0">
                  <c:v>43008</c:v>
                </c:pt>
                <c:pt idx="1">
                  <c:v>43039</c:v>
                </c:pt>
                <c:pt idx="2">
                  <c:v>43069</c:v>
                </c:pt>
                <c:pt idx="3">
                  <c:v>43100</c:v>
                </c:pt>
                <c:pt idx="4">
                  <c:v>43131</c:v>
                </c:pt>
                <c:pt idx="5">
                  <c:v>43159</c:v>
                </c:pt>
                <c:pt idx="6">
                  <c:v>43190</c:v>
                </c:pt>
                <c:pt idx="7">
                  <c:v>43220</c:v>
                </c:pt>
                <c:pt idx="8">
                  <c:v>43251</c:v>
                </c:pt>
                <c:pt idx="9">
                  <c:v>43281</c:v>
                </c:pt>
                <c:pt idx="10">
                  <c:v>43312</c:v>
                </c:pt>
                <c:pt idx="11">
                  <c:v>43343</c:v>
                </c:pt>
                <c:pt idx="12">
                  <c:v>43373</c:v>
                </c:pt>
                <c:pt idx="13">
                  <c:v>43404</c:v>
                </c:pt>
                <c:pt idx="14">
                  <c:v>43434</c:v>
                </c:pt>
                <c:pt idx="15">
                  <c:v>43465</c:v>
                </c:pt>
                <c:pt idx="16">
                  <c:v>43496</c:v>
                </c:pt>
                <c:pt idx="17">
                  <c:v>43524</c:v>
                </c:pt>
                <c:pt idx="18">
                  <c:v>43555</c:v>
                </c:pt>
                <c:pt idx="19">
                  <c:v>43585</c:v>
                </c:pt>
                <c:pt idx="20">
                  <c:v>43616</c:v>
                </c:pt>
                <c:pt idx="21">
                  <c:v>43646</c:v>
                </c:pt>
                <c:pt idx="22">
                  <c:v>43677</c:v>
                </c:pt>
                <c:pt idx="23">
                  <c:v>43708</c:v>
                </c:pt>
                <c:pt idx="24">
                  <c:v>43738</c:v>
                </c:pt>
                <c:pt idx="25">
                  <c:v>43769</c:v>
                </c:pt>
                <c:pt idx="26">
                  <c:v>43799</c:v>
                </c:pt>
                <c:pt idx="27">
                  <c:v>43830</c:v>
                </c:pt>
                <c:pt idx="28">
                  <c:v>43861</c:v>
                </c:pt>
                <c:pt idx="29">
                  <c:v>43890</c:v>
                </c:pt>
                <c:pt idx="30">
                  <c:v>43921</c:v>
                </c:pt>
                <c:pt idx="31">
                  <c:v>43951</c:v>
                </c:pt>
                <c:pt idx="32">
                  <c:v>43982</c:v>
                </c:pt>
                <c:pt idx="33">
                  <c:v>44012</c:v>
                </c:pt>
                <c:pt idx="34">
                  <c:v>44043</c:v>
                </c:pt>
                <c:pt idx="35">
                  <c:v>44074</c:v>
                </c:pt>
                <c:pt idx="36">
                  <c:v>44104</c:v>
                </c:pt>
                <c:pt idx="37">
                  <c:v>44135</c:v>
                </c:pt>
                <c:pt idx="38">
                  <c:v>44165</c:v>
                </c:pt>
                <c:pt idx="39">
                  <c:v>44196</c:v>
                </c:pt>
                <c:pt idx="40">
                  <c:v>44227</c:v>
                </c:pt>
                <c:pt idx="41">
                  <c:v>44255</c:v>
                </c:pt>
                <c:pt idx="42">
                  <c:v>44286</c:v>
                </c:pt>
                <c:pt idx="43">
                  <c:v>44316</c:v>
                </c:pt>
                <c:pt idx="44">
                  <c:v>44347</c:v>
                </c:pt>
                <c:pt idx="45">
                  <c:v>44377</c:v>
                </c:pt>
                <c:pt idx="46">
                  <c:v>44408</c:v>
                </c:pt>
                <c:pt idx="47">
                  <c:v>44439</c:v>
                </c:pt>
                <c:pt idx="48">
                  <c:v>44469</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cat>
          <c:val>
            <c:numRef>
              <c:f>'Actual vs Expected Performance'!$L$29:$L$1029</c:f>
              <c:numCache>
                <c:formatCode>0.00%</c:formatCode>
                <c:ptCount val="1001"/>
                <c:pt idx="0">
                  <c:v>0</c:v>
                </c:pt>
                <c:pt idx="1">
                  <c:v>3.4813528246818826E-2</c:v>
                </c:pt>
                <c:pt idx="2">
                  <c:v>5.262771584747291E-2</c:v>
                </c:pt>
                <c:pt idx="3">
                  <c:v>6.7645092629909601E-2</c:v>
                </c:pt>
                <c:pt idx="4">
                  <c:v>8.1214733601739503E-2</c:v>
                </c:pt>
                <c:pt idx="5">
                  <c:v>9.3859191609233686E-2</c:v>
                </c:pt>
                <c:pt idx="6">
                  <c:v>0.10584646356549116</c:v>
                </c:pt>
                <c:pt idx="7">
                  <c:v>0.1173357519296846</c:v>
                </c:pt>
                <c:pt idx="8">
                  <c:v>0.12843078591114937</c:v>
                </c:pt>
                <c:pt idx="9">
                  <c:v>0.13920361606476184</c:v>
                </c:pt>
                <c:pt idx="10">
                  <c:v>0.14970670196096753</c:v>
                </c:pt>
                <c:pt idx="11">
                  <c:v>0.15997964633801501</c:v>
                </c:pt>
                <c:pt idx="12">
                  <c:v>0.17005321658412459</c:v>
                </c:pt>
                <c:pt idx="13">
                  <c:v>0.17995188038799032</c:v>
                </c:pt>
                <c:pt idx="14">
                  <c:v>0.18969547605754528</c:v>
                </c:pt>
                <c:pt idx="15">
                  <c:v>0.19930035320296066</c:v>
                </c:pt>
                <c:pt idx="16">
                  <c:v>0.20878017563588597</c:v>
                </c:pt>
                <c:pt idx="17">
                  <c:v>0.21814650124479545</c:v>
                </c:pt>
                <c:pt idx="18">
                  <c:v>0.22740921019102947</c:v>
                </c:pt>
                <c:pt idx="19">
                  <c:v>0.23657682727065127</c:v>
                </c:pt>
                <c:pt idx="20">
                  <c:v>0.24565676875897602</c:v>
                </c:pt>
                <c:pt idx="21">
                  <c:v>0.25465553429630761</c:v>
                </c:pt>
                <c:pt idx="22">
                  <c:v>0.26357885806926395</c:v>
                </c:pt>
                <c:pt idx="23">
                  <c:v>0.27243182936850024</c:v>
                </c:pt>
                <c:pt idx="24">
                  <c:v>0.28121898977959303</c:v>
                </c:pt>
                <c:pt idx="25">
                  <c:v>0.28994441231511214</c:v>
                </c:pt>
                <c:pt idx="26">
                  <c:v>0.29861176642715448</c:v>
                </c:pt>
                <c:pt idx="27">
                  <c:v>0.30722437186264506</c:v>
                </c:pt>
                <c:pt idx="28">
                  <c:v>0.31578524361608185</c:v>
                </c:pt>
                <c:pt idx="29">
                  <c:v>0.32429712971493385</c:v>
                </c:pt>
                <c:pt idx="30">
                  <c:v>0.33276254318681853</c:v>
                </c:pt>
                <c:pt idx="31">
                  <c:v>0.34118378926735676</c:v>
                </c:pt>
                <c:pt idx="32">
                  <c:v>0.34956298868711311</c:v>
                </c:pt>
                <c:pt idx="33">
                  <c:v>0.35790209770687875</c:v>
                </c:pt>
                <c:pt idx="34">
                  <c:v>0.36620292543959809</c:v>
                </c:pt>
                <c:pt idx="35">
                  <c:v>0.37446714889498983</c:v>
                </c:pt>
                <c:pt idx="36">
                  <c:v>0.3826963261024397</c:v>
                </c:pt>
                <c:pt idx="37">
                  <c:v>0.39089190760393333</c:v>
                </c:pt>
                <c:pt idx="38">
                  <c:v>0.39905524655784697</c:v>
                </c:pt>
                <c:pt idx="39">
                  <c:v>0.40737126855826133</c:v>
                </c:pt>
                <c:pt idx="40">
                  <c:v>0.41564306540869578</c:v>
                </c:pt>
                <c:pt idx="41">
                  <c:v>0.42387262933777564</c:v>
                </c:pt>
                <c:pt idx="42">
                  <c:v>0.43206180734511723</c:v>
                </c:pt>
                <c:pt idx="43">
                  <c:v>0.44021231560444968</c:v>
                </c:pt>
                <c:pt idx="44">
                  <c:v>0.44832575208061692</c:v>
                </c:pt>
                <c:pt idx="45">
                  <c:v>0.45640360762394094</c:v>
                </c:pt>
                <c:pt idx="46">
                  <c:v>0.46444727576068512</c:v>
                </c:pt>
                <c:pt idx="47">
                  <c:v>0.47245806136216689</c:v>
                </c:pt>
                <c:pt idx="48">
                  <c:v>0.48043718834560956</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val>
          <c:smooth val="0"/>
          <c:extLst>
            <c:ext xmlns:c16="http://schemas.microsoft.com/office/drawing/2014/chart" uri="{C3380CC4-5D6E-409C-BE32-E72D297353CC}">
              <c16:uniqueId val="{00000004-5596-4CE9-AD72-CB2F0A44B1A7}"/>
            </c:ext>
          </c:extLst>
        </c:ser>
        <c:ser>
          <c:idx val="3"/>
          <c:order val="5"/>
          <c:spPr>
            <a:ln w="38100">
              <a:solidFill>
                <a:srgbClr val="0000FF"/>
              </a:solidFill>
              <a:prstDash val="solid"/>
            </a:ln>
          </c:spPr>
          <c:marker>
            <c:symbol val="none"/>
          </c:marker>
          <c:cat>
            <c:numRef>
              <c:f>'Actual vs Expected Performance'!$B$29:$B$1029</c:f>
              <c:numCache>
                <c:formatCode>m/d/yyyy</c:formatCode>
                <c:ptCount val="1001"/>
                <c:pt idx="0">
                  <c:v>43008</c:v>
                </c:pt>
                <c:pt idx="1">
                  <c:v>43039</c:v>
                </c:pt>
                <c:pt idx="2">
                  <c:v>43069</c:v>
                </c:pt>
                <c:pt idx="3">
                  <c:v>43100</c:v>
                </c:pt>
                <c:pt idx="4">
                  <c:v>43131</c:v>
                </c:pt>
                <c:pt idx="5">
                  <c:v>43159</c:v>
                </c:pt>
                <c:pt idx="6">
                  <c:v>43190</c:v>
                </c:pt>
                <c:pt idx="7">
                  <c:v>43220</c:v>
                </c:pt>
                <c:pt idx="8">
                  <c:v>43251</c:v>
                </c:pt>
                <c:pt idx="9">
                  <c:v>43281</c:v>
                </c:pt>
                <c:pt idx="10">
                  <c:v>43312</c:v>
                </c:pt>
                <c:pt idx="11">
                  <c:v>43343</c:v>
                </c:pt>
                <c:pt idx="12">
                  <c:v>43373</c:v>
                </c:pt>
                <c:pt idx="13">
                  <c:v>43404</c:v>
                </c:pt>
                <c:pt idx="14">
                  <c:v>43434</c:v>
                </c:pt>
                <c:pt idx="15">
                  <c:v>43465</c:v>
                </c:pt>
                <c:pt idx="16">
                  <c:v>43496</c:v>
                </c:pt>
                <c:pt idx="17">
                  <c:v>43524</c:v>
                </c:pt>
                <c:pt idx="18">
                  <c:v>43555</c:v>
                </c:pt>
                <c:pt idx="19">
                  <c:v>43585</c:v>
                </c:pt>
                <c:pt idx="20">
                  <c:v>43616</c:v>
                </c:pt>
                <c:pt idx="21">
                  <c:v>43646</c:v>
                </c:pt>
                <c:pt idx="22">
                  <c:v>43677</c:v>
                </c:pt>
                <c:pt idx="23">
                  <c:v>43708</c:v>
                </c:pt>
                <c:pt idx="24">
                  <c:v>43738</c:v>
                </c:pt>
                <c:pt idx="25">
                  <c:v>43769</c:v>
                </c:pt>
                <c:pt idx="26">
                  <c:v>43799</c:v>
                </c:pt>
                <c:pt idx="27">
                  <c:v>43830</c:v>
                </c:pt>
                <c:pt idx="28">
                  <c:v>43861</c:v>
                </c:pt>
                <c:pt idx="29">
                  <c:v>43890</c:v>
                </c:pt>
                <c:pt idx="30">
                  <c:v>43921</c:v>
                </c:pt>
                <c:pt idx="31">
                  <c:v>43951</c:v>
                </c:pt>
                <c:pt idx="32">
                  <c:v>43982</c:v>
                </c:pt>
                <c:pt idx="33">
                  <c:v>44012</c:v>
                </c:pt>
                <c:pt idx="34">
                  <c:v>44043</c:v>
                </c:pt>
                <c:pt idx="35">
                  <c:v>44074</c:v>
                </c:pt>
                <c:pt idx="36">
                  <c:v>44104</c:v>
                </c:pt>
                <c:pt idx="37">
                  <c:v>44135</c:v>
                </c:pt>
                <c:pt idx="38">
                  <c:v>44165</c:v>
                </c:pt>
                <c:pt idx="39">
                  <c:v>44196</c:v>
                </c:pt>
                <c:pt idx="40">
                  <c:v>44227</c:v>
                </c:pt>
                <c:pt idx="41">
                  <c:v>44255</c:v>
                </c:pt>
                <c:pt idx="42">
                  <c:v>44286</c:v>
                </c:pt>
                <c:pt idx="43">
                  <c:v>44316</c:v>
                </c:pt>
                <c:pt idx="44">
                  <c:v>44347</c:v>
                </c:pt>
                <c:pt idx="45">
                  <c:v>44377</c:v>
                </c:pt>
                <c:pt idx="46">
                  <c:v>44408</c:v>
                </c:pt>
                <c:pt idx="47">
                  <c:v>44439</c:v>
                </c:pt>
                <c:pt idx="48">
                  <c:v>44469</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cat>
          <c:val>
            <c:numRef>
              <c:f>'Actual vs Expected Performance'!$N$29:$N$1029</c:f>
              <c:numCache>
                <c:formatCode>0.00%</c:formatCode>
                <c:ptCount val="1001"/>
                <c:pt idx="0">
                  <c:v>0</c:v>
                </c:pt>
                <c:pt idx="1">
                  <c:v>-5.2245540831485013E-2</c:v>
                </c:pt>
                <c:pt idx="2">
                  <c:v>-7.0492400370640515E-2</c:v>
                </c:pt>
                <c:pt idx="3">
                  <c:v>-8.314563827336123E-2</c:v>
                </c:pt>
                <c:pt idx="4">
                  <c:v>-9.290340455486816E-2</c:v>
                </c:pt>
                <c:pt idx="5">
                  <c:v>-0.10081080490770365</c:v>
                </c:pt>
                <c:pt idx="6">
                  <c:v>-0.10740383315806623</c:v>
                </c:pt>
                <c:pt idx="7">
                  <c:v>-0.11300089422430054</c:v>
                </c:pt>
                <c:pt idx="8">
                  <c:v>-0.11780944652507749</c:v>
                </c:pt>
                <c:pt idx="9">
                  <c:v>-0.12197359117014968</c:v>
                </c:pt>
                <c:pt idx="10">
                  <c:v>-0.12559824730040847</c:v>
                </c:pt>
                <c:pt idx="11">
                  <c:v>-0.1287626203923507</c:v>
                </c:pt>
                <c:pt idx="12">
                  <c:v>-0.13152824522241705</c:v>
                </c:pt>
                <c:pt idx="13">
                  <c:v>-0.13394405716799562</c:v>
                </c:pt>
                <c:pt idx="14">
                  <c:v>-0.13604973284495309</c:v>
                </c:pt>
                <c:pt idx="15">
                  <c:v>-0.13787797147363118</c:v>
                </c:pt>
                <c:pt idx="16">
                  <c:v>-0.13945610067732939</c:v>
                </c:pt>
                <c:pt idx="17">
                  <c:v>-0.14080723623299563</c:v>
                </c:pt>
                <c:pt idx="18">
                  <c:v>-0.14195113846331081</c:v>
                </c:pt>
                <c:pt idx="19">
                  <c:v>-0.14290485696040181</c:v>
                </c:pt>
                <c:pt idx="20">
                  <c:v>-0.14368322427489866</c:v>
                </c:pt>
                <c:pt idx="21">
                  <c:v>-0.14429923968740899</c:v>
                </c:pt>
                <c:pt idx="22">
                  <c:v>-0.14476437157116895</c:v>
                </c:pt>
                <c:pt idx="23">
                  <c:v>-0.1450887985074889</c:v>
                </c:pt>
                <c:pt idx="24">
                  <c:v>-0.14528160366752174</c:v>
                </c:pt>
                <c:pt idx="25">
                  <c:v>-0.14535093307640706</c:v>
                </c:pt>
                <c:pt idx="26">
                  <c:v>-0.145304125638339</c:v>
                </c:pt>
                <c:pt idx="27">
                  <c:v>-0.14514782084716746</c:v>
                </c:pt>
                <c:pt idx="28">
                  <c:v>-0.1448880486918884</c:v>
                </c:pt>
                <c:pt idx="29">
                  <c:v>-0.1445303052274397</c:v>
                </c:pt>
                <c:pt idx="30">
                  <c:v>-0.14407961650905646</c:v>
                </c:pt>
                <c:pt idx="31">
                  <c:v>-0.14354059300798047</c:v>
                </c:pt>
                <c:pt idx="32">
                  <c:v>-0.14291747618534062</c:v>
                </c:pt>
                <c:pt idx="33">
                  <c:v>-0.14221417856271937</c:v>
                </c:pt>
                <c:pt idx="34">
                  <c:v>-0.14143431836600559</c:v>
                </c:pt>
                <c:pt idx="35">
                  <c:v>-0.14058124961463642</c:v>
                </c:pt>
                <c:pt idx="36">
                  <c:v>-0.13965808836738333</c:v>
                </c:pt>
                <c:pt idx="37">
                  <c:v>-0.13866773570821764</c:v>
                </c:pt>
                <c:pt idx="38">
                  <c:v>-0.13761289795389253</c:v>
                </c:pt>
                <c:pt idx="39">
                  <c:v>-0.1378682414041916</c:v>
                </c:pt>
                <c:pt idx="40">
                  <c:v>-0.13803513455453048</c:v>
                </c:pt>
                <c:pt idx="41">
                  <c:v>-0.13811756186216056</c:v>
                </c:pt>
                <c:pt idx="42">
                  <c:v>-0.13811921732631408</c:v>
                </c:pt>
                <c:pt idx="43">
                  <c:v>-0.13804353329444896</c:v>
                </c:pt>
                <c:pt idx="44">
                  <c:v>-0.13789370569625387</c:v>
                </c:pt>
                <c:pt idx="45">
                  <c:v>-0.13767271623237209</c:v>
                </c:pt>
                <c:pt idx="46">
                  <c:v>-0.13738335195533052</c:v>
                </c:pt>
                <c:pt idx="47">
                  <c:v>-0.13702822260776454</c:v>
                </c:pt>
                <c:pt idx="48">
                  <c:v>-0.13660977602412006</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val>
          <c:smooth val="0"/>
          <c:extLst>
            <c:ext xmlns:c16="http://schemas.microsoft.com/office/drawing/2014/chart" uri="{C3380CC4-5D6E-409C-BE32-E72D297353CC}">
              <c16:uniqueId val="{00000005-5596-4CE9-AD72-CB2F0A44B1A7}"/>
            </c:ext>
          </c:extLst>
        </c:ser>
        <c:dLbls>
          <c:showLegendKey val="0"/>
          <c:showVal val="0"/>
          <c:showCatName val="0"/>
          <c:showSerName val="0"/>
          <c:showPercent val="0"/>
          <c:showBubbleSize val="0"/>
        </c:dLbls>
        <c:smooth val="0"/>
        <c:axId val="285209839"/>
        <c:axId val="1"/>
      </c:lineChart>
      <c:dateAx>
        <c:axId val="285209839"/>
        <c:scaling>
          <c:orientation val="minMax"/>
        </c:scaling>
        <c:delete val="0"/>
        <c:axPos val="b"/>
        <c:numFmt formatCode="mmm\-yy" sourceLinked="0"/>
        <c:majorTickMark val="none"/>
        <c:minorTickMark val="none"/>
        <c:tickLblPos val="low"/>
        <c:spPr>
          <a:ln w="3175">
            <a:solidFill>
              <a:srgbClr val="000000"/>
            </a:solidFill>
            <a:prstDash val="solid"/>
          </a:ln>
        </c:spPr>
        <c:txPr>
          <a:bodyPr rot="-5400000" vert="horz"/>
          <a:lstStyle/>
          <a:p>
            <a:pPr>
              <a:defRPr sz="900" b="0" i="0" u="none" strike="noStrike" baseline="0">
                <a:solidFill>
                  <a:srgbClr val="000000"/>
                </a:solidFill>
                <a:latin typeface="Arial"/>
                <a:ea typeface="Arial"/>
                <a:cs typeface="Arial"/>
              </a:defRPr>
            </a:pPr>
            <a:endParaRPr lang="en-US"/>
          </a:p>
        </c:txPr>
        <c:crossAx val="1"/>
        <c:crosses val="autoZero"/>
        <c:auto val="1"/>
        <c:lblOffset val="100"/>
        <c:baseTimeUnit val="months"/>
        <c:majorUnit val="3"/>
        <c:majorTimeUnit val="months"/>
        <c:minorUnit val="1"/>
        <c:minorTimeUnit val="months"/>
      </c:dateAx>
      <c:valAx>
        <c:axId val="1"/>
        <c:scaling>
          <c:orientation val="minMax"/>
        </c:scaling>
        <c:delete val="0"/>
        <c:axPos val="l"/>
        <c:numFmt formatCode="0%" sourceLinked="0"/>
        <c:majorTickMark val="in"/>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en-US"/>
          </a:p>
        </c:txPr>
        <c:crossAx val="285209839"/>
        <c:crosses val="autoZero"/>
        <c:crossBetween val="between"/>
        <c:minorUnit val="0.04"/>
      </c:valAx>
      <c:spPr>
        <a:noFill/>
        <a:ln w="12700">
          <a:solidFill>
            <a:srgbClr val="808080"/>
          </a:solidFill>
          <a:prstDash val="solid"/>
        </a:ln>
      </c:spPr>
    </c:plotArea>
    <c:legend>
      <c:legendPos val="r"/>
      <c:legendEntry>
        <c:idx val="2"/>
        <c:delete val="1"/>
      </c:legendEntry>
      <c:legendEntry>
        <c:idx val="3"/>
        <c:delete val="1"/>
      </c:legendEntry>
      <c:legendEntry>
        <c:idx val="4"/>
        <c:delete val="1"/>
      </c:legendEntry>
      <c:legendEntry>
        <c:idx val="5"/>
        <c:delete val="1"/>
      </c:legendEntry>
      <c:layout>
        <c:manualLayout>
          <c:xMode val="edge"/>
          <c:yMode val="edge"/>
          <c:x val="3.209733202901572E-2"/>
          <c:y val="6.8443260181830889E-2"/>
          <c:w val="0.95188596842909912"/>
          <c:h val="6.4640779218187089E-2"/>
        </c:manualLayout>
      </c:layout>
      <c:overlay val="0"/>
      <c:spPr>
        <a:solidFill>
          <a:srgbClr val="FFFFFF"/>
        </a:solidFill>
        <a:ln w="3175">
          <a:solidFill>
            <a:srgbClr val="000000"/>
          </a:solidFill>
          <a:prstDash val="solid"/>
        </a:ln>
      </c:spPr>
      <c:txPr>
        <a:bodyPr/>
        <a:lstStyle/>
        <a:p>
          <a:pPr>
            <a:defRPr sz="65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Arial"/>
                <a:ea typeface="Arial"/>
                <a:cs typeface="Arial"/>
              </a:defRPr>
            </a:pPr>
            <a:r>
              <a:rPr lang="en-US" dirty="0"/>
              <a:t>Endowment</a:t>
            </a:r>
            <a:r>
              <a:rPr lang="en-US" baseline="0" dirty="0"/>
              <a:t> Pool – Actual vs. Expected</a:t>
            </a:r>
            <a:endParaRPr lang="en-US" dirty="0"/>
          </a:p>
        </c:rich>
      </c:tx>
      <c:layout>
        <c:manualLayout>
          <c:xMode val="edge"/>
          <c:yMode val="edge"/>
          <c:x val="0.24777341223385774"/>
          <c:y val="5.3894593974232307E-3"/>
        </c:manualLayout>
      </c:layout>
      <c:overlay val="0"/>
      <c:spPr>
        <a:noFill/>
        <a:ln w="25400">
          <a:noFill/>
        </a:ln>
      </c:spPr>
    </c:title>
    <c:autoTitleDeleted val="0"/>
    <c:plotArea>
      <c:layout>
        <c:manualLayout>
          <c:layoutTarget val="inner"/>
          <c:xMode val="edge"/>
          <c:yMode val="edge"/>
          <c:x val="4.4532462478494357E-2"/>
          <c:y val="0.1755539522431474"/>
          <c:w val="0.93345991668031902"/>
          <c:h val="0.68617643998259292"/>
        </c:manualLayout>
      </c:layout>
      <c:lineChart>
        <c:grouping val="standard"/>
        <c:varyColors val="0"/>
        <c:ser>
          <c:idx val="4"/>
          <c:order val="0"/>
          <c:tx>
            <c:v>Expected Return</c:v>
          </c:tx>
          <c:spPr>
            <a:ln w="25400">
              <a:solidFill>
                <a:srgbClr val="00FF00"/>
              </a:solidFill>
              <a:prstDash val="solid"/>
            </a:ln>
          </c:spPr>
          <c:marker>
            <c:symbol val="none"/>
          </c:marker>
          <c:cat>
            <c:numRef>
              <c:f>'Actual vs Expected Performance'!$B$29:$B$1029</c:f>
              <c:numCache>
                <c:formatCode>m/d/yyyy</c:formatCode>
                <c:ptCount val="1001"/>
                <c:pt idx="0">
                  <c:v>43008</c:v>
                </c:pt>
                <c:pt idx="1">
                  <c:v>43039</c:v>
                </c:pt>
                <c:pt idx="2">
                  <c:v>43069</c:v>
                </c:pt>
                <c:pt idx="3">
                  <c:v>43100</c:v>
                </c:pt>
                <c:pt idx="4">
                  <c:v>43131</c:v>
                </c:pt>
                <c:pt idx="5">
                  <c:v>43159</c:v>
                </c:pt>
                <c:pt idx="6">
                  <c:v>43190</c:v>
                </c:pt>
                <c:pt idx="7">
                  <c:v>43220</c:v>
                </c:pt>
                <c:pt idx="8">
                  <c:v>43251</c:v>
                </c:pt>
                <c:pt idx="9">
                  <c:v>43281</c:v>
                </c:pt>
                <c:pt idx="10">
                  <c:v>43312</c:v>
                </c:pt>
                <c:pt idx="11">
                  <c:v>43343</c:v>
                </c:pt>
                <c:pt idx="12">
                  <c:v>43373</c:v>
                </c:pt>
                <c:pt idx="13">
                  <c:v>43404</c:v>
                </c:pt>
                <c:pt idx="14">
                  <c:v>43434</c:v>
                </c:pt>
                <c:pt idx="15">
                  <c:v>43465</c:v>
                </c:pt>
                <c:pt idx="16">
                  <c:v>43496</c:v>
                </c:pt>
                <c:pt idx="17">
                  <c:v>43524</c:v>
                </c:pt>
                <c:pt idx="18">
                  <c:v>43555</c:v>
                </c:pt>
                <c:pt idx="19">
                  <c:v>43585</c:v>
                </c:pt>
                <c:pt idx="20">
                  <c:v>43616</c:v>
                </c:pt>
                <c:pt idx="21">
                  <c:v>43646</c:v>
                </c:pt>
                <c:pt idx="22">
                  <c:v>43677</c:v>
                </c:pt>
                <c:pt idx="23">
                  <c:v>43708</c:v>
                </c:pt>
                <c:pt idx="24">
                  <c:v>43738</c:v>
                </c:pt>
                <c:pt idx="25">
                  <c:v>43769</c:v>
                </c:pt>
                <c:pt idx="26">
                  <c:v>43799</c:v>
                </c:pt>
                <c:pt idx="27">
                  <c:v>43830</c:v>
                </c:pt>
                <c:pt idx="28">
                  <c:v>43861</c:v>
                </c:pt>
                <c:pt idx="29">
                  <c:v>43890</c:v>
                </c:pt>
                <c:pt idx="30">
                  <c:v>43921</c:v>
                </c:pt>
                <c:pt idx="31">
                  <c:v>43951</c:v>
                </c:pt>
                <c:pt idx="32">
                  <c:v>43982</c:v>
                </c:pt>
                <c:pt idx="33">
                  <c:v>44012</c:v>
                </c:pt>
                <c:pt idx="34">
                  <c:v>44043</c:v>
                </c:pt>
                <c:pt idx="35">
                  <c:v>44074</c:v>
                </c:pt>
                <c:pt idx="36">
                  <c:v>44104</c:v>
                </c:pt>
                <c:pt idx="37">
                  <c:v>44135</c:v>
                </c:pt>
                <c:pt idx="38">
                  <c:v>44165</c:v>
                </c:pt>
                <c:pt idx="39">
                  <c:v>44196</c:v>
                </c:pt>
                <c:pt idx="40">
                  <c:v>44227</c:v>
                </c:pt>
                <c:pt idx="41">
                  <c:v>44255</c:v>
                </c:pt>
                <c:pt idx="42">
                  <c:v>44286</c:v>
                </c:pt>
                <c:pt idx="43">
                  <c:v>44316</c:v>
                </c:pt>
                <c:pt idx="44">
                  <c:v>44347</c:v>
                </c:pt>
                <c:pt idx="45">
                  <c:v>44377</c:v>
                </c:pt>
                <c:pt idx="46">
                  <c:v>44408</c:v>
                </c:pt>
                <c:pt idx="47">
                  <c:v>44439</c:v>
                </c:pt>
                <c:pt idx="48">
                  <c:v>44469</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cat>
          <c:val>
            <c:numRef>
              <c:f>'Actual vs Expected Performance'!$I$29:$I$1029</c:f>
              <c:numCache>
                <c:formatCode>0.00%</c:formatCode>
                <c:ptCount val="1001"/>
                <c:pt idx="0">
                  <c:v>0</c:v>
                </c:pt>
                <c:pt idx="1">
                  <c:v>5.7938385540508789E-3</c:v>
                </c:pt>
                <c:pt idx="2">
                  <c:v>1.1587677108101768E-2</c:v>
                </c:pt>
                <c:pt idx="3">
                  <c:v>1.7381515662152656E-2</c:v>
                </c:pt>
                <c:pt idx="4">
                  <c:v>2.3175354216203616E-2</c:v>
                </c:pt>
                <c:pt idx="5">
                  <c:v>2.896919277025457E-2</c:v>
                </c:pt>
                <c:pt idx="6">
                  <c:v>3.476303132430536E-2</c:v>
                </c:pt>
                <c:pt idx="7">
                  <c:v>4.0556869878356223E-2</c:v>
                </c:pt>
                <c:pt idx="8">
                  <c:v>4.6350708432407073E-2</c:v>
                </c:pt>
                <c:pt idx="9">
                  <c:v>5.2144546986457999E-2</c:v>
                </c:pt>
                <c:pt idx="10">
                  <c:v>5.7938385540508855E-2</c:v>
                </c:pt>
                <c:pt idx="11">
                  <c:v>6.3732224094559767E-2</c:v>
                </c:pt>
                <c:pt idx="12">
                  <c:v>6.952606264861072E-2</c:v>
                </c:pt>
                <c:pt idx="13">
                  <c:v>7.531990120266166E-2</c:v>
                </c:pt>
                <c:pt idx="14">
                  <c:v>8.1113739756712502E-2</c:v>
                </c:pt>
                <c:pt idx="15">
                  <c:v>8.6907578310763386E-2</c:v>
                </c:pt>
                <c:pt idx="16">
                  <c:v>9.2701416864814187E-2</c:v>
                </c:pt>
                <c:pt idx="17">
                  <c:v>9.8495255418865099E-2</c:v>
                </c:pt>
                <c:pt idx="18">
                  <c:v>0.10428909397291604</c:v>
                </c:pt>
                <c:pt idx="19">
                  <c:v>0.11008293252696691</c:v>
                </c:pt>
                <c:pt idx="20">
                  <c:v>0.11587677108101778</c:v>
                </c:pt>
                <c:pt idx="21">
                  <c:v>0.12167060963506875</c:v>
                </c:pt>
                <c:pt idx="22">
                  <c:v>0.12746444818911967</c:v>
                </c:pt>
                <c:pt idx="23">
                  <c:v>0.13325828674317053</c:v>
                </c:pt>
                <c:pt idx="24">
                  <c:v>0.13905212529722144</c:v>
                </c:pt>
                <c:pt idx="25">
                  <c:v>0.14484596385127241</c:v>
                </c:pt>
                <c:pt idx="26">
                  <c:v>0.15063980240532332</c:v>
                </c:pt>
                <c:pt idx="27">
                  <c:v>0.1564336409593742</c:v>
                </c:pt>
                <c:pt idx="28">
                  <c:v>0.16222747951342512</c:v>
                </c:pt>
                <c:pt idx="29">
                  <c:v>0.16808348392886957</c:v>
                </c:pt>
                <c:pt idx="30">
                  <c:v>0.17393948834431391</c:v>
                </c:pt>
                <c:pt idx="31">
                  <c:v>0.17979549275975837</c:v>
                </c:pt>
                <c:pt idx="32">
                  <c:v>0.18565149717520277</c:v>
                </c:pt>
                <c:pt idx="33">
                  <c:v>0.19150750159064714</c:v>
                </c:pt>
                <c:pt idx="34">
                  <c:v>0.19736350600609154</c:v>
                </c:pt>
                <c:pt idx="35">
                  <c:v>0.20321951042153585</c:v>
                </c:pt>
                <c:pt idx="36">
                  <c:v>0.20907551483698025</c:v>
                </c:pt>
                <c:pt idx="37">
                  <c:v>0.2149315192524246</c:v>
                </c:pt>
                <c:pt idx="38">
                  <c:v>0.22078752366786902</c:v>
                </c:pt>
                <c:pt idx="39">
                  <c:v>0.22664352808331334</c:v>
                </c:pt>
                <c:pt idx="40">
                  <c:v>0.23249953249875774</c:v>
                </c:pt>
                <c:pt idx="41">
                  <c:v>0.23835553691420205</c:v>
                </c:pt>
                <c:pt idx="42">
                  <c:v>0.24421154132964648</c:v>
                </c:pt>
                <c:pt idx="43">
                  <c:v>0.25006754574509088</c:v>
                </c:pt>
                <c:pt idx="44">
                  <c:v>0.2559235501605352</c:v>
                </c:pt>
                <c:pt idx="45">
                  <c:v>0.26177955457597957</c:v>
                </c:pt>
                <c:pt idx="46">
                  <c:v>0.26763555899142405</c:v>
                </c:pt>
                <c:pt idx="47">
                  <c:v>0.27349156340686848</c:v>
                </c:pt>
                <c:pt idx="48">
                  <c:v>0.27934756782231279</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val>
          <c:smooth val="0"/>
          <c:extLst>
            <c:ext xmlns:c16="http://schemas.microsoft.com/office/drawing/2014/chart" uri="{C3380CC4-5D6E-409C-BE32-E72D297353CC}">
              <c16:uniqueId val="{00000000-9980-415E-A179-465F46B5159D}"/>
            </c:ext>
          </c:extLst>
        </c:ser>
        <c:ser>
          <c:idx val="5"/>
          <c:order val="1"/>
          <c:tx>
            <c:v>Actual Return</c:v>
          </c:tx>
          <c:spPr>
            <a:ln w="25400">
              <a:solidFill>
                <a:srgbClr val="FF0000"/>
              </a:solidFill>
              <a:prstDash val="solid"/>
            </a:ln>
          </c:spPr>
          <c:marker>
            <c:symbol val="none"/>
          </c:marker>
          <c:cat>
            <c:numRef>
              <c:f>'Actual vs Expected Performance'!$B$29:$B$1029</c:f>
              <c:numCache>
                <c:formatCode>m/d/yyyy</c:formatCode>
                <c:ptCount val="1001"/>
                <c:pt idx="0">
                  <c:v>43008</c:v>
                </c:pt>
                <c:pt idx="1">
                  <c:v>43039</c:v>
                </c:pt>
                <c:pt idx="2">
                  <c:v>43069</c:v>
                </c:pt>
                <c:pt idx="3">
                  <c:v>43100</c:v>
                </c:pt>
                <c:pt idx="4">
                  <c:v>43131</c:v>
                </c:pt>
                <c:pt idx="5">
                  <c:v>43159</c:v>
                </c:pt>
                <c:pt idx="6">
                  <c:v>43190</c:v>
                </c:pt>
                <c:pt idx="7">
                  <c:v>43220</c:v>
                </c:pt>
                <c:pt idx="8">
                  <c:v>43251</c:v>
                </c:pt>
                <c:pt idx="9">
                  <c:v>43281</c:v>
                </c:pt>
                <c:pt idx="10">
                  <c:v>43312</c:v>
                </c:pt>
                <c:pt idx="11">
                  <c:v>43343</c:v>
                </c:pt>
                <c:pt idx="12">
                  <c:v>43373</c:v>
                </c:pt>
                <c:pt idx="13">
                  <c:v>43404</c:v>
                </c:pt>
                <c:pt idx="14">
                  <c:v>43434</c:v>
                </c:pt>
                <c:pt idx="15">
                  <c:v>43465</c:v>
                </c:pt>
                <c:pt idx="16">
                  <c:v>43496</c:v>
                </c:pt>
                <c:pt idx="17">
                  <c:v>43524</c:v>
                </c:pt>
                <c:pt idx="18">
                  <c:v>43555</c:v>
                </c:pt>
                <c:pt idx="19">
                  <c:v>43585</c:v>
                </c:pt>
                <c:pt idx="20">
                  <c:v>43616</c:v>
                </c:pt>
                <c:pt idx="21">
                  <c:v>43646</c:v>
                </c:pt>
                <c:pt idx="22">
                  <c:v>43677</c:v>
                </c:pt>
                <c:pt idx="23">
                  <c:v>43708</c:v>
                </c:pt>
                <c:pt idx="24">
                  <c:v>43738</c:v>
                </c:pt>
                <c:pt idx="25">
                  <c:v>43769</c:v>
                </c:pt>
                <c:pt idx="26">
                  <c:v>43799</c:v>
                </c:pt>
                <c:pt idx="27">
                  <c:v>43830</c:v>
                </c:pt>
                <c:pt idx="28">
                  <c:v>43861</c:v>
                </c:pt>
                <c:pt idx="29">
                  <c:v>43890</c:v>
                </c:pt>
                <c:pt idx="30">
                  <c:v>43921</c:v>
                </c:pt>
                <c:pt idx="31">
                  <c:v>43951</c:v>
                </c:pt>
                <c:pt idx="32">
                  <c:v>43982</c:v>
                </c:pt>
                <c:pt idx="33">
                  <c:v>44012</c:v>
                </c:pt>
                <c:pt idx="34">
                  <c:v>44043</c:v>
                </c:pt>
                <c:pt idx="35">
                  <c:v>44074</c:v>
                </c:pt>
                <c:pt idx="36">
                  <c:v>44104</c:v>
                </c:pt>
                <c:pt idx="37">
                  <c:v>44135</c:v>
                </c:pt>
                <c:pt idx="38">
                  <c:v>44165</c:v>
                </c:pt>
                <c:pt idx="39">
                  <c:v>44196</c:v>
                </c:pt>
                <c:pt idx="40">
                  <c:v>44227</c:v>
                </c:pt>
                <c:pt idx="41">
                  <c:v>44255</c:v>
                </c:pt>
                <c:pt idx="42">
                  <c:v>44286</c:v>
                </c:pt>
                <c:pt idx="43">
                  <c:v>44316</c:v>
                </c:pt>
                <c:pt idx="44">
                  <c:v>44347</c:v>
                </c:pt>
                <c:pt idx="45">
                  <c:v>44377</c:v>
                </c:pt>
                <c:pt idx="46">
                  <c:v>44408</c:v>
                </c:pt>
                <c:pt idx="47">
                  <c:v>44439</c:v>
                </c:pt>
                <c:pt idx="48">
                  <c:v>44469</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cat>
          <c:val>
            <c:numRef>
              <c:f>'Actual vs Expected Performance'!$G$29:$G$1029</c:f>
              <c:numCache>
                <c:formatCode>0.00%</c:formatCode>
                <c:ptCount val="1001"/>
                <c:pt idx="0">
                  <c:v>0</c:v>
                </c:pt>
                <c:pt idx="1">
                  <c:v>1.7112873423862255E-2</c:v>
                </c:pt>
                <c:pt idx="2">
                  <c:v>2.716335400166936E-2</c:v>
                </c:pt>
                <c:pt idx="3">
                  <c:v>3.7410409825474215E-2</c:v>
                </c:pt>
                <c:pt idx="4">
                  <c:v>5.9017562362397365E-2</c:v>
                </c:pt>
                <c:pt idx="5">
                  <c:v>3.7223978797539428E-2</c:v>
                </c:pt>
                <c:pt idx="6">
                  <c:v>3.6726490352068125E-2</c:v>
                </c:pt>
                <c:pt idx="7">
                  <c:v>4.6188326913009115E-2</c:v>
                </c:pt>
                <c:pt idx="8">
                  <c:v>5.8417762048148351E-2</c:v>
                </c:pt>
                <c:pt idx="9">
                  <c:v>5.5772722570459864E-2</c:v>
                </c:pt>
                <c:pt idx="10">
                  <c:v>6.4823236636541937E-2</c:v>
                </c:pt>
                <c:pt idx="11">
                  <c:v>7.1853929600011163E-2</c:v>
                </c:pt>
                <c:pt idx="12">
                  <c:v>7.1999859451398515E-2</c:v>
                </c:pt>
                <c:pt idx="13">
                  <c:v>3.6959975201178968E-2</c:v>
                </c:pt>
                <c:pt idx="14">
                  <c:v>4.6491997836520013E-2</c:v>
                </c:pt>
                <c:pt idx="15">
                  <c:v>2.1362260816183851E-2</c:v>
                </c:pt>
                <c:pt idx="16">
                  <c:v>5.5714630458611601E-2</c:v>
                </c:pt>
                <c:pt idx="17">
                  <c:v>6.712916438849624E-2</c:v>
                </c:pt>
                <c:pt idx="18">
                  <c:v>8.2645460181947267E-2</c:v>
                </c:pt>
                <c:pt idx="19">
                  <c:v>9.7230140525840378E-2</c:v>
                </c:pt>
                <c:pt idx="20">
                  <c:v>7.9164770018698857E-2</c:v>
                </c:pt>
                <c:pt idx="21">
                  <c:v>0.11087097389995426</c:v>
                </c:pt>
                <c:pt idx="22">
                  <c:v>0.11375991763839748</c:v>
                </c:pt>
                <c:pt idx="23">
                  <c:v>0.11467912187423134</c:v>
                </c:pt>
                <c:pt idx="24">
                  <c:v>0.11843434901485229</c:v>
                </c:pt>
                <c:pt idx="25">
                  <c:v>0.13035182674412615</c:v>
                </c:pt>
                <c:pt idx="26">
                  <c:v>0.14557154912062095</c:v>
                </c:pt>
                <c:pt idx="27">
                  <c:v>0.16556037429255313</c:v>
                </c:pt>
                <c:pt idx="28">
                  <c:v>0.16169645644906427</c:v>
                </c:pt>
                <c:pt idx="29">
                  <c:v>0.12813242914869594</c:v>
                </c:pt>
                <c:pt idx="30">
                  <c:v>5.2985382682296293E-2</c:v>
                </c:pt>
                <c:pt idx="31">
                  <c:v>9.1310545587388908E-2</c:v>
                </c:pt>
                <c:pt idx="32">
                  <c:v>0.10238545356183491</c:v>
                </c:pt>
                <c:pt idx="33">
                  <c:v>0.12229971996535433</c:v>
                </c:pt>
                <c:pt idx="34">
                  <c:v>0.16055997202570071</c:v>
                </c:pt>
                <c:pt idx="35">
                  <c:v>0.19166598623367095</c:v>
                </c:pt>
                <c:pt idx="36">
                  <c:v>0.17765995217132358</c:v>
                </c:pt>
                <c:pt idx="37">
                  <c:v>0.16778614086301952</c:v>
                </c:pt>
                <c:pt idx="38">
                  <c:v>0.23070774818988066</c:v>
                </c:pt>
                <c:pt idx="39">
                  <c:v>0.26481397831648401</c:v>
                </c:pt>
                <c:pt idx="40">
                  <c:v>0.26808362218089721</c:v>
                </c:pt>
                <c:pt idx="41">
                  <c:v>0.27993312146059862</c:v>
                </c:pt>
                <c:pt idx="42">
                  <c:v>0.30337051257410147</c:v>
                </c:pt>
                <c:pt idx="43">
                  <c:v>0.33724295983534724</c:v>
                </c:pt>
                <c:pt idx="44">
                  <c:v>0.37114366855532255</c:v>
                </c:pt>
                <c:pt idx="45">
                  <c:v>0.38124784420136565</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val>
          <c:smooth val="0"/>
          <c:extLst>
            <c:ext xmlns:c16="http://schemas.microsoft.com/office/drawing/2014/chart" uri="{C3380CC4-5D6E-409C-BE32-E72D297353CC}">
              <c16:uniqueId val="{00000001-9980-415E-A179-465F46B5159D}"/>
            </c:ext>
          </c:extLst>
        </c:ser>
        <c:ser>
          <c:idx val="2"/>
          <c:order val="2"/>
          <c:tx>
            <c:v>1 Standard Deviation</c:v>
          </c:tx>
          <c:spPr>
            <a:ln w="12700">
              <a:solidFill>
                <a:srgbClr val="0000FF"/>
              </a:solidFill>
              <a:prstDash val="solid"/>
            </a:ln>
          </c:spPr>
          <c:marker>
            <c:symbol val="none"/>
          </c:marker>
          <c:cat>
            <c:numRef>
              <c:f>'Actual vs Expected Performance'!$B$29:$B$1029</c:f>
              <c:numCache>
                <c:formatCode>m/d/yyyy</c:formatCode>
                <c:ptCount val="1001"/>
                <c:pt idx="0">
                  <c:v>43008</c:v>
                </c:pt>
                <c:pt idx="1">
                  <c:v>43039</c:v>
                </c:pt>
                <c:pt idx="2">
                  <c:v>43069</c:v>
                </c:pt>
                <c:pt idx="3">
                  <c:v>43100</c:v>
                </c:pt>
                <c:pt idx="4">
                  <c:v>43131</c:v>
                </c:pt>
                <c:pt idx="5">
                  <c:v>43159</c:v>
                </c:pt>
                <c:pt idx="6">
                  <c:v>43190</c:v>
                </c:pt>
                <c:pt idx="7">
                  <c:v>43220</c:v>
                </c:pt>
                <c:pt idx="8">
                  <c:v>43251</c:v>
                </c:pt>
                <c:pt idx="9">
                  <c:v>43281</c:v>
                </c:pt>
                <c:pt idx="10">
                  <c:v>43312</c:v>
                </c:pt>
                <c:pt idx="11">
                  <c:v>43343</c:v>
                </c:pt>
                <c:pt idx="12">
                  <c:v>43373</c:v>
                </c:pt>
                <c:pt idx="13">
                  <c:v>43404</c:v>
                </c:pt>
                <c:pt idx="14">
                  <c:v>43434</c:v>
                </c:pt>
                <c:pt idx="15">
                  <c:v>43465</c:v>
                </c:pt>
                <c:pt idx="16">
                  <c:v>43496</c:v>
                </c:pt>
                <c:pt idx="17">
                  <c:v>43524</c:v>
                </c:pt>
                <c:pt idx="18">
                  <c:v>43555</c:v>
                </c:pt>
                <c:pt idx="19">
                  <c:v>43585</c:v>
                </c:pt>
                <c:pt idx="20">
                  <c:v>43616</c:v>
                </c:pt>
                <c:pt idx="21">
                  <c:v>43646</c:v>
                </c:pt>
                <c:pt idx="22">
                  <c:v>43677</c:v>
                </c:pt>
                <c:pt idx="23">
                  <c:v>43708</c:v>
                </c:pt>
                <c:pt idx="24">
                  <c:v>43738</c:v>
                </c:pt>
                <c:pt idx="25">
                  <c:v>43769</c:v>
                </c:pt>
                <c:pt idx="26">
                  <c:v>43799</c:v>
                </c:pt>
                <c:pt idx="27">
                  <c:v>43830</c:v>
                </c:pt>
                <c:pt idx="28">
                  <c:v>43861</c:v>
                </c:pt>
                <c:pt idx="29">
                  <c:v>43890</c:v>
                </c:pt>
                <c:pt idx="30">
                  <c:v>43921</c:v>
                </c:pt>
                <c:pt idx="31">
                  <c:v>43951</c:v>
                </c:pt>
                <c:pt idx="32">
                  <c:v>43982</c:v>
                </c:pt>
                <c:pt idx="33">
                  <c:v>44012</c:v>
                </c:pt>
                <c:pt idx="34">
                  <c:v>44043</c:v>
                </c:pt>
                <c:pt idx="35">
                  <c:v>44074</c:v>
                </c:pt>
                <c:pt idx="36">
                  <c:v>44104</c:v>
                </c:pt>
                <c:pt idx="37">
                  <c:v>44135</c:v>
                </c:pt>
                <c:pt idx="38">
                  <c:v>44165</c:v>
                </c:pt>
                <c:pt idx="39">
                  <c:v>44196</c:v>
                </c:pt>
                <c:pt idx="40">
                  <c:v>44227</c:v>
                </c:pt>
                <c:pt idx="41">
                  <c:v>44255</c:v>
                </c:pt>
                <c:pt idx="42">
                  <c:v>44286</c:v>
                </c:pt>
                <c:pt idx="43">
                  <c:v>44316</c:v>
                </c:pt>
                <c:pt idx="44">
                  <c:v>44347</c:v>
                </c:pt>
                <c:pt idx="45">
                  <c:v>44377</c:v>
                </c:pt>
                <c:pt idx="46">
                  <c:v>44408</c:v>
                </c:pt>
                <c:pt idx="47">
                  <c:v>44439</c:v>
                </c:pt>
                <c:pt idx="48">
                  <c:v>44469</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cat>
          <c:val>
            <c:numRef>
              <c:f>'Actual vs Expected Performance'!$M$29:$M$1029</c:f>
              <c:numCache>
                <c:formatCode>0.00%</c:formatCode>
                <c:ptCount val="1001"/>
                <c:pt idx="0">
                  <c:v>0</c:v>
                </c:pt>
                <c:pt idx="1">
                  <c:v>-2.3225851138717064E-2</c:v>
                </c:pt>
                <c:pt idx="2">
                  <c:v>-2.9452361631269373E-2</c:v>
                </c:pt>
                <c:pt idx="3">
                  <c:v>-3.2882061305604282E-2</c:v>
                </c:pt>
                <c:pt idx="4">
                  <c:v>-3.4864025169332277E-2</c:v>
                </c:pt>
                <c:pt idx="5">
                  <c:v>-3.592080606872454E-2</c:v>
                </c:pt>
                <c:pt idx="6">
                  <c:v>-3.6320400916880435E-2</c:v>
                </c:pt>
                <c:pt idx="7">
                  <c:v>-3.6222012172972155E-2</c:v>
                </c:pt>
                <c:pt idx="8">
                  <c:v>-3.572936904633521E-2</c:v>
                </c:pt>
                <c:pt idx="9">
                  <c:v>-3.491452209184584E-2</c:v>
                </c:pt>
                <c:pt idx="10">
                  <c:v>-3.3829930879949802E-2</c:v>
                </c:pt>
                <c:pt idx="11">
                  <c:v>-3.2515198148895474E-2</c:v>
                </c:pt>
                <c:pt idx="12">
                  <c:v>-3.1001091286903162E-2</c:v>
                </c:pt>
                <c:pt idx="13">
                  <c:v>-2.9312077982666981E-2</c:v>
                </c:pt>
                <c:pt idx="14">
                  <c:v>-2.7467996544120285E-2</c:v>
                </c:pt>
                <c:pt idx="15">
                  <c:v>-2.5485196581433889E-2</c:v>
                </c:pt>
                <c:pt idx="16">
                  <c:v>-2.3377341906257593E-2</c:v>
                </c:pt>
                <c:pt idx="17">
                  <c:v>-2.1155990407065256E-2</c:v>
                </c:pt>
                <c:pt idx="18">
                  <c:v>-1.8831022245197393E-2</c:v>
                </c:pt>
                <c:pt idx="19">
                  <c:v>-1.6410962216717451E-2</c:v>
                </c:pt>
                <c:pt idx="20">
                  <c:v>-1.3903226596940446E-2</c:v>
                </c:pt>
                <c:pt idx="21">
                  <c:v>-1.1314315026170127E-2</c:v>
                </c:pt>
                <c:pt idx="22">
                  <c:v>-8.649961691024638E-3</c:v>
                </c:pt>
                <c:pt idx="23">
                  <c:v>-5.9152558821591872E-3</c:v>
                </c:pt>
                <c:pt idx="24">
                  <c:v>-3.1147391851501505E-3</c:v>
                </c:pt>
                <c:pt idx="25">
                  <c:v>-2.5248461256732746E-4</c:v>
                </c:pt>
                <c:pt idx="26">
                  <c:v>2.6678383834921604E-3</c:v>
                </c:pt>
                <c:pt idx="27">
                  <c:v>5.6429100561033729E-3</c:v>
                </c:pt>
                <c:pt idx="28">
                  <c:v>8.6697154107683583E-3</c:v>
                </c:pt>
                <c:pt idx="29">
                  <c:v>1.0549641288881556E-2</c:v>
                </c:pt>
                <c:pt idx="30">
                  <c:v>1.2527480619876519E-2</c:v>
                </c:pt>
                <c:pt idx="31">
                  <c:v>1.4596337500576845E-2</c:v>
                </c:pt>
                <c:pt idx="32">
                  <c:v>1.675008936857586E-2</c:v>
                </c:pt>
                <c:pt idx="33">
                  <c:v>1.898327077139722E-2</c:v>
                </c:pt>
                <c:pt idx="34">
                  <c:v>2.1290978675769068E-2</c:v>
                </c:pt>
                <c:pt idx="35">
                  <c:v>2.3668794630145928E-2</c:v>
                </c:pt>
                <c:pt idx="36">
                  <c:v>2.6112720253180205E-2</c:v>
                </c:pt>
                <c:pt idx="37">
                  <c:v>2.8619123361471765E-2</c:v>
                </c:pt>
                <c:pt idx="38">
                  <c:v>3.1184692667537012E-2</c:v>
                </c:pt>
                <c:pt idx="39">
                  <c:v>3.3806399438299023E-2</c:v>
                </c:pt>
                <c:pt idx="40">
                  <c:v>3.6481464849963868E-2</c:v>
                </c:pt>
                <c:pt idx="41">
                  <c:v>3.9207332037832526E-2</c:v>
                </c:pt>
                <c:pt idx="42">
                  <c:v>4.1981642041252959E-2</c:v>
                </c:pt>
                <c:pt idx="43">
                  <c:v>4.4802213000111474E-2</c:v>
                </c:pt>
                <c:pt idx="44">
                  <c:v>4.7667022081292393E-2</c:v>
                </c:pt>
                <c:pt idx="45">
                  <c:v>5.0574189709615969E-2</c:v>
                </c:pt>
                <c:pt idx="46">
                  <c:v>5.3521965753985962E-2</c:v>
                </c:pt>
                <c:pt idx="47">
                  <c:v>5.650871738036703E-2</c:v>
                </c:pt>
                <c:pt idx="48">
                  <c:v>5.9532918332171308E-2</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val>
          <c:smooth val="0"/>
          <c:extLst>
            <c:ext xmlns:c16="http://schemas.microsoft.com/office/drawing/2014/chart" uri="{C3380CC4-5D6E-409C-BE32-E72D297353CC}">
              <c16:uniqueId val="{00000002-9980-415E-A179-465F46B5159D}"/>
            </c:ext>
          </c:extLst>
        </c:ser>
        <c:ser>
          <c:idx val="0"/>
          <c:order val="3"/>
          <c:tx>
            <c:v>2 Standard Deviation</c:v>
          </c:tx>
          <c:spPr>
            <a:ln w="38100">
              <a:solidFill>
                <a:srgbClr val="0000FF"/>
              </a:solidFill>
              <a:prstDash val="solid"/>
            </a:ln>
          </c:spPr>
          <c:marker>
            <c:symbol val="none"/>
          </c:marker>
          <c:cat>
            <c:numRef>
              <c:f>'Actual vs Expected Performance'!$B$29:$B$1029</c:f>
              <c:numCache>
                <c:formatCode>m/d/yyyy</c:formatCode>
                <c:ptCount val="1001"/>
                <c:pt idx="0">
                  <c:v>43008</c:v>
                </c:pt>
                <c:pt idx="1">
                  <c:v>43039</c:v>
                </c:pt>
                <c:pt idx="2">
                  <c:v>43069</c:v>
                </c:pt>
                <c:pt idx="3">
                  <c:v>43100</c:v>
                </c:pt>
                <c:pt idx="4">
                  <c:v>43131</c:v>
                </c:pt>
                <c:pt idx="5">
                  <c:v>43159</c:v>
                </c:pt>
                <c:pt idx="6">
                  <c:v>43190</c:v>
                </c:pt>
                <c:pt idx="7">
                  <c:v>43220</c:v>
                </c:pt>
                <c:pt idx="8">
                  <c:v>43251</c:v>
                </c:pt>
                <c:pt idx="9">
                  <c:v>43281</c:v>
                </c:pt>
                <c:pt idx="10">
                  <c:v>43312</c:v>
                </c:pt>
                <c:pt idx="11">
                  <c:v>43343</c:v>
                </c:pt>
                <c:pt idx="12">
                  <c:v>43373</c:v>
                </c:pt>
                <c:pt idx="13">
                  <c:v>43404</c:v>
                </c:pt>
                <c:pt idx="14">
                  <c:v>43434</c:v>
                </c:pt>
                <c:pt idx="15">
                  <c:v>43465</c:v>
                </c:pt>
                <c:pt idx="16">
                  <c:v>43496</c:v>
                </c:pt>
                <c:pt idx="17">
                  <c:v>43524</c:v>
                </c:pt>
                <c:pt idx="18">
                  <c:v>43555</c:v>
                </c:pt>
                <c:pt idx="19">
                  <c:v>43585</c:v>
                </c:pt>
                <c:pt idx="20">
                  <c:v>43616</c:v>
                </c:pt>
                <c:pt idx="21">
                  <c:v>43646</c:v>
                </c:pt>
                <c:pt idx="22">
                  <c:v>43677</c:v>
                </c:pt>
                <c:pt idx="23">
                  <c:v>43708</c:v>
                </c:pt>
                <c:pt idx="24">
                  <c:v>43738</c:v>
                </c:pt>
                <c:pt idx="25">
                  <c:v>43769</c:v>
                </c:pt>
                <c:pt idx="26">
                  <c:v>43799</c:v>
                </c:pt>
                <c:pt idx="27">
                  <c:v>43830</c:v>
                </c:pt>
                <c:pt idx="28">
                  <c:v>43861</c:v>
                </c:pt>
                <c:pt idx="29">
                  <c:v>43890</c:v>
                </c:pt>
                <c:pt idx="30">
                  <c:v>43921</c:v>
                </c:pt>
                <c:pt idx="31">
                  <c:v>43951</c:v>
                </c:pt>
                <c:pt idx="32">
                  <c:v>43982</c:v>
                </c:pt>
                <c:pt idx="33">
                  <c:v>44012</c:v>
                </c:pt>
                <c:pt idx="34">
                  <c:v>44043</c:v>
                </c:pt>
                <c:pt idx="35">
                  <c:v>44074</c:v>
                </c:pt>
                <c:pt idx="36">
                  <c:v>44104</c:v>
                </c:pt>
                <c:pt idx="37">
                  <c:v>44135</c:v>
                </c:pt>
                <c:pt idx="38">
                  <c:v>44165</c:v>
                </c:pt>
                <c:pt idx="39">
                  <c:v>44196</c:v>
                </c:pt>
                <c:pt idx="40">
                  <c:v>44227</c:v>
                </c:pt>
                <c:pt idx="41">
                  <c:v>44255</c:v>
                </c:pt>
                <c:pt idx="42">
                  <c:v>44286</c:v>
                </c:pt>
                <c:pt idx="43">
                  <c:v>44316</c:v>
                </c:pt>
                <c:pt idx="44">
                  <c:v>44347</c:v>
                </c:pt>
                <c:pt idx="45">
                  <c:v>44377</c:v>
                </c:pt>
                <c:pt idx="46">
                  <c:v>44408</c:v>
                </c:pt>
                <c:pt idx="47">
                  <c:v>44439</c:v>
                </c:pt>
                <c:pt idx="48">
                  <c:v>44469</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cat>
          <c:val>
            <c:numRef>
              <c:f>'Actual vs Expected Performance'!$K$29:$K$1029</c:f>
              <c:numCache>
                <c:formatCode>0.00%</c:formatCode>
                <c:ptCount val="1001"/>
                <c:pt idx="0">
                  <c:v>0</c:v>
                </c:pt>
                <c:pt idx="1">
                  <c:v>6.3833217939586767E-2</c:v>
                </c:pt>
                <c:pt idx="2">
                  <c:v>9.3667754586844051E-2</c:v>
                </c:pt>
                <c:pt idx="3">
                  <c:v>0.11790866959766653</c:v>
                </c:pt>
                <c:pt idx="4">
                  <c:v>0.13925411298727539</c:v>
                </c:pt>
                <c:pt idx="5">
                  <c:v>0.15874919044821278</c:v>
                </c:pt>
                <c:pt idx="6">
                  <c:v>0.17692989580667695</c:v>
                </c:pt>
                <c:pt idx="7">
                  <c:v>0.19411463398101297</c:v>
                </c:pt>
                <c:pt idx="8">
                  <c:v>0.21051086338989164</c:v>
                </c:pt>
                <c:pt idx="9">
                  <c:v>0.22626268514306569</c:v>
                </c:pt>
                <c:pt idx="10">
                  <c:v>0.24147501838142615</c:v>
                </c:pt>
                <c:pt idx="11">
                  <c:v>0.25622706858147026</c:v>
                </c:pt>
                <c:pt idx="12">
                  <c:v>0.27058037051963846</c:v>
                </c:pt>
                <c:pt idx="13">
                  <c:v>0.28458385957331894</c:v>
                </c:pt>
                <c:pt idx="14">
                  <c:v>0.29827721235837806</c:v>
                </c:pt>
                <c:pt idx="15">
                  <c:v>0.31169312809515792</c:v>
                </c:pt>
                <c:pt idx="16">
                  <c:v>0.32485893440695773</c:v>
                </c:pt>
                <c:pt idx="17">
                  <c:v>0.3377977470707258</c:v>
                </c:pt>
                <c:pt idx="18">
                  <c:v>0.35052932640914292</c:v>
                </c:pt>
                <c:pt idx="19">
                  <c:v>0.36307072201433566</c:v>
                </c:pt>
                <c:pt idx="20">
                  <c:v>0.37543676643693424</c:v>
                </c:pt>
                <c:pt idx="21">
                  <c:v>0.38764045895754651</c:v>
                </c:pt>
                <c:pt idx="22">
                  <c:v>0.39969326794940829</c:v>
                </c:pt>
                <c:pt idx="23">
                  <c:v>0.41160537199382996</c:v>
                </c:pt>
                <c:pt idx="24">
                  <c:v>0.42338585426196462</c:v>
                </c:pt>
                <c:pt idx="25">
                  <c:v>0.43504286077895188</c:v>
                </c:pt>
                <c:pt idx="26">
                  <c:v>0.44658373044898564</c:v>
                </c:pt>
                <c:pt idx="27">
                  <c:v>0.45801510276591584</c:v>
                </c:pt>
                <c:pt idx="28">
                  <c:v>0.4693430077187386</c:v>
                </c:pt>
                <c:pt idx="29">
                  <c:v>0.4831511692088456</c:v>
                </c:pt>
                <c:pt idx="30">
                  <c:v>0.49676350379318868</c:v>
                </c:pt>
                <c:pt idx="31">
                  <c:v>0.51019380327812147</c:v>
                </c:pt>
                <c:pt idx="32">
                  <c:v>0.52345431278845655</c:v>
                </c:pt>
                <c:pt idx="33">
                  <c:v>0.536555963229147</c:v>
                </c:pt>
                <c:pt idx="34">
                  <c:v>0.54950856066673648</c:v>
                </c:pt>
                <c:pt idx="35">
                  <c:v>0.5623209420043157</c:v>
                </c:pt>
                <c:pt idx="36">
                  <c:v>0.57500110400458038</c:v>
                </c:pt>
                <c:pt idx="37">
                  <c:v>0.58755631103433026</c:v>
                </c:pt>
                <c:pt idx="38">
                  <c:v>0.59999318566853299</c:v>
                </c:pt>
                <c:pt idx="39">
                  <c:v>0.61231778537334192</c:v>
                </c:pt>
                <c:pt idx="40">
                  <c:v>0.62453566779634551</c:v>
                </c:pt>
                <c:pt idx="41">
                  <c:v>0.63665194666694114</c:v>
                </c:pt>
                <c:pt idx="42">
                  <c:v>0.64867133990643355</c:v>
                </c:pt>
                <c:pt idx="43">
                  <c:v>0.66059821123504969</c:v>
                </c:pt>
                <c:pt idx="44">
                  <c:v>0.6724366063190208</c:v>
                </c:pt>
                <c:pt idx="45">
                  <c:v>0.68419028430870676</c:v>
                </c:pt>
                <c:pt idx="46">
                  <c:v>0.69586274546630023</c:v>
                </c:pt>
                <c:pt idx="47">
                  <c:v>0.70745725545987137</c:v>
                </c:pt>
                <c:pt idx="48">
                  <c:v>0.71897686680259576</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val>
          <c:smooth val="0"/>
          <c:extLst>
            <c:ext xmlns:c16="http://schemas.microsoft.com/office/drawing/2014/chart" uri="{C3380CC4-5D6E-409C-BE32-E72D297353CC}">
              <c16:uniqueId val="{00000003-9980-415E-A179-465F46B5159D}"/>
            </c:ext>
          </c:extLst>
        </c:ser>
        <c:ser>
          <c:idx val="1"/>
          <c:order val="4"/>
          <c:spPr>
            <a:ln w="12700">
              <a:solidFill>
                <a:srgbClr val="0000FF"/>
              </a:solidFill>
              <a:prstDash val="solid"/>
            </a:ln>
          </c:spPr>
          <c:marker>
            <c:symbol val="none"/>
          </c:marker>
          <c:cat>
            <c:numRef>
              <c:f>'Actual vs Expected Performance'!$B$29:$B$1029</c:f>
              <c:numCache>
                <c:formatCode>m/d/yyyy</c:formatCode>
                <c:ptCount val="1001"/>
                <c:pt idx="0">
                  <c:v>43008</c:v>
                </c:pt>
                <c:pt idx="1">
                  <c:v>43039</c:v>
                </c:pt>
                <c:pt idx="2">
                  <c:v>43069</c:v>
                </c:pt>
                <c:pt idx="3">
                  <c:v>43100</c:v>
                </c:pt>
                <c:pt idx="4">
                  <c:v>43131</c:v>
                </c:pt>
                <c:pt idx="5">
                  <c:v>43159</c:v>
                </c:pt>
                <c:pt idx="6">
                  <c:v>43190</c:v>
                </c:pt>
                <c:pt idx="7">
                  <c:v>43220</c:v>
                </c:pt>
                <c:pt idx="8">
                  <c:v>43251</c:v>
                </c:pt>
                <c:pt idx="9">
                  <c:v>43281</c:v>
                </c:pt>
                <c:pt idx="10">
                  <c:v>43312</c:v>
                </c:pt>
                <c:pt idx="11">
                  <c:v>43343</c:v>
                </c:pt>
                <c:pt idx="12">
                  <c:v>43373</c:v>
                </c:pt>
                <c:pt idx="13">
                  <c:v>43404</c:v>
                </c:pt>
                <c:pt idx="14">
                  <c:v>43434</c:v>
                </c:pt>
                <c:pt idx="15">
                  <c:v>43465</c:v>
                </c:pt>
                <c:pt idx="16">
                  <c:v>43496</c:v>
                </c:pt>
                <c:pt idx="17">
                  <c:v>43524</c:v>
                </c:pt>
                <c:pt idx="18">
                  <c:v>43555</c:v>
                </c:pt>
                <c:pt idx="19">
                  <c:v>43585</c:v>
                </c:pt>
                <c:pt idx="20">
                  <c:v>43616</c:v>
                </c:pt>
                <c:pt idx="21">
                  <c:v>43646</c:v>
                </c:pt>
                <c:pt idx="22">
                  <c:v>43677</c:v>
                </c:pt>
                <c:pt idx="23">
                  <c:v>43708</c:v>
                </c:pt>
                <c:pt idx="24">
                  <c:v>43738</c:v>
                </c:pt>
                <c:pt idx="25">
                  <c:v>43769</c:v>
                </c:pt>
                <c:pt idx="26">
                  <c:v>43799</c:v>
                </c:pt>
                <c:pt idx="27">
                  <c:v>43830</c:v>
                </c:pt>
                <c:pt idx="28">
                  <c:v>43861</c:v>
                </c:pt>
                <c:pt idx="29">
                  <c:v>43890</c:v>
                </c:pt>
                <c:pt idx="30">
                  <c:v>43921</c:v>
                </c:pt>
                <c:pt idx="31">
                  <c:v>43951</c:v>
                </c:pt>
                <c:pt idx="32">
                  <c:v>43982</c:v>
                </c:pt>
                <c:pt idx="33">
                  <c:v>44012</c:v>
                </c:pt>
                <c:pt idx="34">
                  <c:v>44043</c:v>
                </c:pt>
                <c:pt idx="35">
                  <c:v>44074</c:v>
                </c:pt>
                <c:pt idx="36">
                  <c:v>44104</c:v>
                </c:pt>
                <c:pt idx="37">
                  <c:v>44135</c:v>
                </c:pt>
                <c:pt idx="38">
                  <c:v>44165</c:v>
                </c:pt>
                <c:pt idx="39">
                  <c:v>44196</c:v>
                </c:pt>
                <c:pt idx="40">
                  <c:v>44227</c:v>
                </c:pt>
                <c:pt idx="41">
                  <c:v>44255</c:v>
                </c:pt>
                <c:pt idx="42">
                  <c:v>44286</c:v>
                </c:pt>
                <c:pt idx="43">
                  <c:v>44316</c:v>
                </c:pt>
                <c:pt idx="44">
                  <c:v>44347</c:v>
                </c:pt>
                <c:pt idx="45">
                  <c:v>44377</c:v>
                </c:pt>
                <c:pt idx="46">
                  <c:v>44408</c:v>
                </c:pt>
                <c:pt idx="47">
                  <c:v>44439</c:v>
                </c:pt>
                <c:pt idx="48">
                  <c:v>44469</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cat>
          <c:val>
            <c:numRef>
              <c:f>'Actual vs Expected Performance'!$L$29:$L$1029</c:f>
              <c:numCache>
                <c:formatCode>0.00%</c:formatCode>
                <c:ptCount val="1001"/>
                <c:pt idx="0">
                  <c:v>0</c:v>
                </c:pt>
                <c:pt idx="1">
                  <c:v>3.4813528246818826E-2</c:v>
                </c:pt>
                <c:pt idx="2">
                  <c:v>5.262771584747291E-2</c:v>
                </c:pt>
                <c:pt idx="3">
                  <c:v>6.7645092629909601E-2</c:v>
                </c:pt>
                <c:pt idx="4">
                  <c:v>8.1214733601739503E-2</c:v>
                </c:pt>
                <c:pt idx="5">
                  <c:v>9.3859191609233686E-2</c:v>
                </c:pt>
                <c:pt idx="6">
                  <c:v>0.10584646356549116</c:v>
                </c:pt>
                <c:pt idx="7">
                  <c:v>0.1173357519296846</c:v>
                </c:pt>
                <c:pt idx="8">
                  <c:v>0.12843078591114937</c:v>
                </c:pt>
                <c:pt idx="9">
                  <c:v>0.13920361606476184</c:v>
                </c:pt>
                <c:pt idx="10">
                  <c:v>0.14970670196096753</c:v>
                </c:pt>
                <c:pt idx="11">
                  <c:v>0.15997964633801501</c:v>
                </c:pt>
                <c:pt idx="12">
                  <c:v>0.17005321658412459</c:v>
                </c:pt>
                <c:pt idx="13">
                  <c:v>0.17995188038799032</c:v>
                </c:pt>
                <c:pt idx="14">
                  <c:v>0.18969547605754528</c:v>
                </c:pt>
                <c:pt idx="15">
                  <c:v>0.19930035320296066</c:v>
                </c:pt>
                <c:pt idx="16">
                  <c:v>0.20878017563588597</c:v>
                </c:pt>
                <c:pt idx="17">
                  <c:v>0.21814650124479545</c:v>
                </c:pt>
                <c:pt idx="18">
                  <c:v>0.22740921019102947</c:v>
                </c:pt>
                <c:pt idx="19">
                  <c:v>0.23657682727065127</c:v>
                </c:pt>
                <c:pt idx="20">
                  <c:v>0.24565676875897602</c:v>
                </c:pt>
                <c:pt idx="21">
                  <c:v>0.25465553429630761</c:v>
                </c:pt>
                <c:pt idx="22">
                  <c:v>0.26357885806926395</c:v>
                </c:pt>
                <c:pt idx="23">
                  <c:v>0.27243182936850024</c:v>
                </c:pt>
                <c:pt idx="24">
                  <c:v>0.28121898977959303</c:v>
                </c:pt>
                <c:pt idx="25">
                  <c:v>0.28994441231511214</c:v>
                </c:pt>
                <c:pt idx="26">
                  <c:v>0.29861176642715448</c:v>
                </c:pt>
                <c:pt idx="27">
                  <c:v>0.30722437186264506</c:v>
                </c:pt>
                <c:pt idx="28">
                  <c:v>0.31578524361608185</c:v>
                </c:pt>
                <c:pt idx="29">
                  <c:v>0.32561732656885756</c:v>
                </c:pt>
                <c:pt idx="30">
                  <c:v>0.33535149606875131</c:v>
                </c:pt>
                <c:pt idx="31">
                  <c:v>0.34499464801893986</c:v>
                </c:pt>
                <c:pt idx="32">
                  <c:v>0.35455290498182968</c:v>
                </c:pt>
                <c:pt idx="33">
                  <c:v>0.36403173240989706</c:v>
                </c:pt>
                <c:pt idx="34">
                  <c:v>0.37343603333641401</c:v>
                </c:pt>
                <c:pt idx="35">
                  <c:v>0.38277022621292578</c:v>
                </c:pt>
                <c:pt idx="36">
                  <c:v>0.39203830942078033</c:v>
                </c:pt>
                <c:pt idx="37">
                  <c:v>0.40124391514337743</c:v>
                </c:pt>
                <c:pt idx="38">
                  <c:v>0.41039035466820106</c:v>
                </c:pt>
                <c:pt idx="39">
                  <c:v>0.41948065672832768</c:v>
                </c:pt>
                <c:pt idx="40">
                  <c:v>0.42851760014755158</c:v>
                </c:pt>
                <c:pt idx="41">
                  <c:v>0.43750374179057161</c:v>
                </c:pt>
                <c:pt idx="42">
                  <c:v>0.44644144061804003</c:v>
                </c:pt>
                <c:pt idx="43">
                  <c:v>0.45533287849007031</c:v>
                </c:pt>
                <c:pt idx="44">
                  <c:v>0.46418007823977803</c:v>
                </c:pt>
                <c:pt idx="45">
                  <c:v>0.47298491944234317</c:v>
                </c:pt>
                <c:pt idx="46">
                  <c:v>0.48174915222886217</c:v>
                </c:pt>
                <c:pt idx="47">
                  <c:v>0.49047440943336995</c:v>
                </c:pt>
                <c:pt idx="48">
                  <c:v>0.49916221731245425</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val>
          <c:smooth val="0"/>
          <c:extLst>
            <c:ext xmlns:c16="http://schemas.microsoft.com/office/drawing/2014/chart" uri="{C3380CC4-5D6E-409C-BE32-E72D297353CC}">
              <c16:uniqueId val="{00000004-9980-415E-A179-465F46B5159D}"/>
            </c:ext>
          </c:extLst>
        </c:ser>
        <c:ser>
          <c:idx val="3"/>
          <c:order val="5"/>
          <c:spPr>
            <a:ln w="38100">
              <a:solidFill>
                <a:srgbClr val="0000FF"/>
              </a:solidFill>
              <a:prstDash val="solid"/>
            </a:ln>
          </c:spPr>
          <c:marker>
            <c:symbol val="none"/>
          </c:marker>
          <c:cat>
            <c:numRef>
              <c:f>'Actual vs Expected Performance'!$B$29:$B$1029</c:f>
              <c:numCache>
                <c:formatCode>m/d/yyyy</c:formatCode>
                <c:ptCount val="1001"/>
                <c:pt idx="0">
                  <c:v>43008</c:v>
                </c:pt>
                <c:pt idx="1">
                  <c:v>43039</c:v>
                </c:pt>
                <c:pt idx="2">
                  <c:v>43069</c:v>
                </c:pt>
                <c:pt idx="3">
                  <c:v>43100</c:v>
                </c:pt>
                <c:pt idx="4">
                  <c:v>43131</c:v>
                </c:pt>
                <c:pt idx="5">
                  <c:v>43159</c:v>
                </c:pt>
                <c:pt idx="6">
                  <c:v>43190</c:v>
                </c:pt>
                <c:pt idx="7">
                  <c:v>43220</c:v>
                </c:pt>
                <c:pt idx="8">
                  <c:v>43251</c:v>
                </c:pt>
                <c:pt idx="9">
                  <c:v>43281</c:v>
                </c:pt>
                <c:pt idx="10">
                  <c:v>43312</c:v>
                </c:pt>
                <c:pt idx="11">
                  <c:v>43343</c:v>
                </c:pt>
                <c:pt idx="12">
                  <c:v>43373</c:v>
                </c:pt>
                <c:pt idx="13">
                  <c:v>43404</c:v>
                </c:pt>
                <c:pt idx="14">
                  <c:v>43434</c:v>
                </c:pt>
                <c:pt idx="15">
                  <c:v>43465</c:v>
                </c:pt>
                <c:pt idx="16">
                  <c:v>43496</c:v>
                </c:pt>
                <c:pt idx="17">
                  <c:v>43524</c:v>
                </c:pt>
                <c:pt idx="18">
                  <c:v>43555</c:v>
                </c:pt>
                <c:pt idx="19">
                  <c:v>43585</c:v>
                </c:pt>
                <c:pt idx="20">
                  <c:v>43616</c:v>
                </c:pt>
                <c:pt idx="21">
                  <c:v>43646</c:v>
                </c:pt>
                <c:pt idx="22">
                  <c:v>43677</c:v>
                </c:pt>
                <c:pt idx="23">
                  <c:v>43708</c:v>
                </c:pt>
                <c:pt idx="24">
                  <c:v>43738</c:v>
                </c:pt>
                <c:pt idx="25">
                  <c:v>43769</c:v>
                </c:pt>
                <c:pt idx="26">
                  <c:v>43799</c:v>
                </c:pt>
                <c:pt idx="27">
                  <c:v>43830</c:v>
                </c:pt>
                <c:pt idx="28">
                  <c:v>43861</c:v>
                </c:pt>
                <c:pt idx="29">
                  <c:v>43890</c:v>
                </c:pt>
                <c:pt idx="30">
                  <c:v>43921</c:v>
                </c:pt>
                <c:pt idx="31">
                  <c:v>43951</c:v>
                </c:pt>
                <c:pt idx="32">
                  <c:v>43982</c:v>
                </c:pt>
                <c:pt idx="33">
                  <c:v>44012</c:v>
                </c:pt>
                <c:pt idx="34">
                  <c:v>44043</c:v>
                </c:pt>
                <c:pt idx="35">
                  <c:v>44074</c:v>
                </c:pt>
                <c:pt idx="36">
                  <c:v>44104</c:v>
                </c:pt>
                <c:pt idx="37">
                  <c:v>44135</c:v>
                </c:pt>
                <c:pt idx="38">
                  <c:v>44165</c:v>
                </c:pt>
                <c:pt idx="39">
                  <c:v>44196</c:v>
                </c:pt>
                <c:pt idx="40">
                  <c:v>44227</c:v>
                </c:pt>
                <c:pt idx="41">
                  <c:v>44255</c:v>
                </c:pt>
                <c:pt idx="42">
                  <c:v>44286</c:v>
                </c:pt>
                <c:pt idx="43">
                  <c:v>44316</c:v>
                </c:pt>
                <c:pt idx="44">
                  <c:v>44347</c:v>
                </c:pt>
                <c:pt idx="45">
                  <c:v>44377</c:v>
                </c:pt>
                <c:pt idx="46">
                  <c:v>44408</c:v>
                </c:pt>
                <c:pt idx="47">
                  <c:v>44439</c:v>
                </c:pt>
                <c:pt idx="48">
                  <c:v>44469</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cat>
          <c:val>
            <c:numRef>
              <c:f>'Actual vs Expected Performance'!$N$29:$N$1029</c:f>
              <c:numCache>
                <c:formatCode>0.00%</c:formatCode>
                <c:ptCount val="1001"/>
                <c:pt idx="0">
                  <c:v>0</c:v>
                </c:pt>
                <c:pt idx="1">
                  <c:v>-5.2245540831485013E-2</c:v>
                </c:pt>
                <c:pt idx="2">
                  <c:v>-7.0492400370640515E-2</c:v>
                </c:pt>
                <c:pt idx="3">
                  <c:v>-8.314563827336123E-2</c:v>
                </c:pt>
                <c:pt idx="4">
                  <c:v>-9.290340455486816E-2</c:v>
                </c:pt>
                <c:pt idx="5">
                  <c:v>-0.10081080490770365</c:v>
                </c:pt>
                <c:pt idx="6">
                  <c:v>-0.10740383315806623</c:v>
                </c:pt>
                <c:pt idx="7">
                  <c:v>-0.11300089422430054</c:v>
                </c:pt>
                <c:pt idx="8">
                  <c:v>-0.11780944652507749</c:v>
                </c:pt>
                <c:pt idx="9">
                  <c:v>-0.12197359117014968</c:v>
                </c:pt>
                <c:pt idx="10">
                  <c:v>-0.12559824730040847</c:v>
                </c:pt>
                <c:pt idx="11">
                  <c:v>-0.1287626203923507</c:v>
                </c:pt>
                <c:pt idx="12">
                  <c:v>-0.13152824522241705</c:v>
                </c:pt>
                <c:pt idx="13">
                  <c:v>-0.13394405716799562</c:v>
                </c:pt>
                <c:pt idx="14">
                  <c:v>-0.13604973284495309</c:v>
                </c:pt>
                <c:pt idx="15">
                  <c:v>-0.13787797147363118</c:v>
                </c:pt>
                <c:pt idx="16">
                  <c:v>-0.13945610067732939</c:v>
                </c:pt>
                <c:pt idx="17">
                  <c:v>-0.14080723623299563</c:v>
                </c:pt>
                <c:pt idx="18">
                  <c:v>-0.14195113846331081</c:v>
                </c:pt>
                <c:pt idx="19">
                  <c:v>-0.14290485696040181</c:v>
                </c:pt>
                <c:pt idx="20">
                  <c:v>-0.14368322427489866</c:v>
                </c:pt>
                <c:pt idx="21">
                  <c:v>-0.14429923968740899</c:v>
                </c:pt>
                <c:pt idx="22">
                  <c:v>-0.14476437157116895</c:v>
                </c:pt>
                <c:pt idx="23">
                  <c:v>-0.1450887985074889</c:v>
                </c:pt>
                <c:pt idx="24">
                  <c:v>-0.14528160366752174</c:v>
                </c:pt>
                <c:pt idx="25">
                  <c:v>-0.14535093307640706</c:v>
                </c:pt>
                <c:pt idx="26">
                  <c:v>-0.145304125638339</c:v>
                </c:pt>
                <c:pt idx="27">
                  <c:v>-0.14514782084716746</c:v>
                </c:pt>
                <c:pt idx="28">
                  <c:v>-0.1448880486918884</c:v>
                </c:pt>
                <c:pt idx="29">
                  <c:v>-0.14698420135110646</c:v>
                </c:pt>
                <c:pt idx="30">
                  <c:v>-0.14888452710456088</c:v>
                </c:pt>
                <c:pt idx="31">
                  <c:v>-0.15060281775860468</c:v>
                </c:pt>
                <c:pt idx="32">
                  <c:v>-0.15215131843805105</c:v>
                </c:pt>
                <c:pt idx="33">
                  <c:v>-0.1535409600478527</c:v>
                </c:pt>
                <c:pt idx="34">
                  <c:v>-0.1547815486545534</c:v>
                </c:pt>
                <c:pt idx="35">
                  <c:v>-0.155881921161244</c:v>
                </c:pt>
                <c:pt idx="36">
                  <c:v>-0.15685007433061984</c:v>
                </c:pt>
                <c:pt idx="37">
                  <c:v>-0.15769327252948107</c:v>
                </c:pt>
                <c:pt idx="38">
                  <c:v>-0.158418138332795</c:v>
                </c:pt>
                <c:pt idx="39">
                  <c:v>-0.15903072920671529</c:v>
                </c:pt>
                <c:pt idx="40">
                  <c:v>-0.15953660279883</c:v>
                </c:pt>
                <c:pt idx="41">
                  <c:v>-0.159940872838537</c:v>
                </c:pt>
                <c:pt idx="42">
                  <c:v>-0.16024825724714056</c:v>
                </c:pt>
                <c:pt idx="43">
                  <c:v>-0.16046311974486793</c:v>
                </c:pt>
                <c:pt idx="44">
                  <c:v>-0.16058950599795041</c:v>
                </c:pt>
                <c:pt idx="45">
                  <c:v>-0.16063117515674763</c:v>
                </c:pt>
                <c:pt idx="46">
                  <c:v>-0.16059162748345213</c:v>
                </c:pt>
                <c:pt idx="47">
                  <c:v>-0.16047412864613442</c:v>
                </c:pt>
                <c:pt idx="48">
                  <c:v>-0.16028173115797018</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pt idx="560">
                  <c:v>#N/A</c:v>
                </c:pt>
                <c:pt idx="561">
                  <c:v>#N/A</c:v>
                </c:pt>
                <c:pt idx="562">
                  <c:v>#N/A</c:v>
                </c:pt>
                <c:pt idx="563">
                  <c:v>#N/A</c:v>
                </c:pt>
                <c:pt idx="564">
                  <c:v>#N/A</c:v>
                </c:pt>
                <c:pt idx="565">
                  <c:v>#N/A</c:v>
                </c:pt>
                <c:pt idx="566">
                  <c:v>#N/A</c:v>
                </c:pt>
                <c:pt idx="567">
                  <c:v>#N/A</c:v>
                </c:pt>
                <c:pt idx="568">
                  <c:v>#N/A</c:v>
                </c:pt>
                <c:pt idx="569">
                  <c:v>#N/A</c:v>
                </c:pt>
                <c:pt idx="570">
                  <c:v>#N/A</c:v>
                </c:pt>
                <c:pt idx="571">
                  <c:v>#N/A</c:v>
                </c:pt>
                <c:pt idx="572">
                  <c:v>#N/A</c:v>
                </c:pt>
                <c:pt idx="573">
                  <c:v>#N/A</c:v>
                </c:pt>
                <c:pt idx="574">
                  <c:v>#N/A</c:v>
                </c:pt>
                <c:pt idx="575">
                  <c:v>#N/A</c:v>
                </c:pt>
                <c:pt idx="576">
                  <c:v>#N/A</c:v>
                </c:pt>
                <c:pt idx="577">
                  <c:v>#N/A</c:v>
                </c:pt>
                <c:pt idx="578">
                  <c:v>#N/A</c:v>
                </c:pt>
                <c:pt idx="579">
                  <c:v>#N/A</c:v>
                </c:pt>
                <c:pt idx="580">
                  <c:v>#N/A</c:v>
                </c:pt>
                <c:pt idx="581">
                  <c:v>#N/A</c:v>
                </c:pt>
                <c:pt idx="582">
                  <c:v>#N/A</c:v>
                </c:pt>
                <c:pt idx="583">
                  <c:v>#N/A</c:v>
                </c:pt>
                <c:pt idx="584">
                  <c:v>#N/A</c:v>
                </c:pt>
                <c:pt idx="585">
                  <c:v>#N/A</c:v>
                </c:pt>
                <c:pt idx="586">
                  <c:v>#N/A</c:v>
                </c:pt>
                <c:pt idx="587">
                  <c:v>#N/A</c:v>
                </c:pt>
                <c:pt idx="588">
                  <c:v>#N/A</c:v>
                </c:pt>
                <c:pt idx="589">
                  <c:v>#N/A</c:v>
                </c:pt>
                <c:pt idx="590">
                  <c:v>#N/A</c:v>
                </c:pt>
                <c:pt idx="591">
                  <c:v>#N/A</c:v>
                </c:pt>
                <c:pt idx="592">
                  <c:v>#N/A</c:v>
                </c:pt>
                <c:pt idx="593">
                  <c:v>#N/A</c:v>
                </c:pt>
                <c:pt idx="594">
                  <c:v>#N/A</c:v>
                </c:pt>
                <c:pt idx="595">
                  <c:v>#N/A</c:v>
                </c:pt>
                <c:pt idx="596">
                  <c:v>#N/A</c:v>
                </c:pt>
                <c:pt idx="597">
                  <c:v>#N/A</c:v>
                </c:pt>
                <c:pt idx="598">
                  <c:v>#N/A</c:v>
                </c:pt>
                <c:pt idx="599">
                  <c:v>#N/A</c:v>
                </c:pt>
                <c:pt idx="600">
                  <c:v>#N/A</c:v>
                </c:pt>
                <c:pt idx="601">
                  <c:v>#N/A</c:v>
                </c:pt>
                <c:pt idx="602">
                  <c:v>#N/A</c:v>
                </c:pt>
                <c:pt idx="603">
                  <c:v>#N/A</c:v>
                </c:pt>
                <c:pt idx="604">
                  <c:v>#N/A</c:v>
                </c:pt>
                <c:pt idx="605">
                  <c:v>#N/A</c:v>
                </c:pt>
                <c:pt idx="606">
                  <c:v>#N/A</c:v>
                </c:pt>
                <c:pt idx="607">
                  <c:v>#N/A</c:v>
                </c:pt>
                <c:pt idx="608">
                  <c:v>#N/A</c:v>
                </c:pt>
                <c:pt idx="609">
                  <c:v>#N/A</c:v>
                </c:pt>
                <c:pt idx="610">
                  <c:v>#N/A</c:v>
                </c:pt>
                <c:pt idx="611">
                  <c:v>#N/A</c:v>
                </c:pt>
                <c:pt idx="612">
                  <c:v>#N/A</c:v>
                </c:pt>
                <c:pt idx="613">
                  <c:v>#N/A</c:v>
                </c:pt>
                <c:pt idx="614">
                  <c:v>#N/A</c:v>
                </c:pt>
                <c:pt idx="615">
                  <c:v>#N/A</c:v>
                </c:pt>
                <c:pt idx="616">
                  <c:v>#N/A</c:v>
                </c:pt>
                <c:pt idx="617">
                  <c:v>#N/A</c:v>
                </c:pt>
                <c:pt idx="618">
                  <c:v>#N/A</c:v>
                </c:pt>
                <c:pt idx="619">
                  <c:v>#N/A</c:v>
                </c:pt>
                <c:pt idx="620">
                  <c:v>#N/A</c:v>
                </c:pt>
                <c:pt idx="621">
                  <c:v>#N/A</c:v>
                </c:pt>
                <c:pt idx="622">
                  <c:v>#N/A</c:v>
                </c:pt>
                <c:pt idx="623">
                  <c:v>#N/A</c:v>
                </c:pt>
                <c:pt idx="624">
                  <c:v>#N/A</c:v>
                </c:pt>
                <c:pt idx="625">
                  <c:v>#N/A</c:v>
                </c:pt>
                <c:pt idx="626">
                  <c:v>#N/A</c:v>
                </c:pt>
                <c:pt idx="627">
                  <c:v>#N/A</c:v>
                </c:pt>
                <c:pt idx="628">
                  <c:v>#N/A</c:v>
                </c:pt>
                <c:pt idx="629">
                  <c:v>#N/A</c:v>
                </c:pt>
                <c:pt idx="630">
                  <c:v>#N/A</c:v>
                </c:pt>
                <c:pt idx="631">
                  <c:v>#N/A</c:v>
                </c:pt>
                <c:pt idx="632">
                  <c:v>#N/A</c:v>
                </c:pt>
                <c:pt idx="633">
                  <c:v>#N/A</c:v>
                </c:pt>
                <c:pt idx="634">
                  <c:v>#N/A</c:v>
                </c:pt>
                <c:pt idx="635">
                  <c:v>#N/A</c:v>
                </c:pt>
                <c:pt idx="636">
                  <c:v>#N/A</c:v>
                </c:pt>
                <c:pt idx="637">
                  <c:v>#N/A</c:v>
                </c:pt>
                <c:pt idx="638">
                  <c:v>#N/A</c:v>
                </c:pt>
                <c:pt idx="639">
                  <c:v>#N/A</c:v>
                </c:pt>
                <c:pt idx="640">
                  <c:v>#N/A</c:v>
                </c:pt>
                <c:pt idx="641">
                  <c:v>#N/A</c:v>
                </c:pt>
                <c:pt idx="642">
                  <c:v>#N/A</c:v>
                </c:pt>
                <c:pt idx="643">
                  <c:v>#N/A</c:v>
                </c:pt>
                <c:pt idx="644">
                  <c:v>#N/A</c:v>
                </c:pt>
                <c:pt idx="645">
                  <c:v>#N/A</c:v>
                </c:pt>
                <c:pt idx="646">
                  <c:v>#N/A</c:v>
                </c:pt>
                <c:pt idx="647">
                  <c:v>#N/A</c:v>
                </c:pt>
                <c:pt idx="648">
                  <c:v>#N/A</c:v>
                </c:pt>
                <c:pt idx="649">
                  <c:v>#N/A</c:v>
                </c:pt>
                <c:pt idx="650">
                  <c:v>#N/A</c:v>
                </c:pt>
                <c:pt idx="651">
                  <c:v>#N/A</c:v>
                </c:pt>
                <c:pt idx="652">
                  <c:v>#N/A</c:v>
                </c:pt>
                <c:pt idx="653">
                  <c:v>#N/A</c:v>
                </c:pt>
                <c:pt idx="654">
                  <c:v>#N/A</c:v>
                </c:pt>
                <c:pt idx="655">
                  <c:v>#N/A</c:v>
                </c:pt>
                <c:pt idx="656">
                  <c:v>#N/A</c:v>
                </c:pt>
                <c:pt idx="657">
                  <c:v>#N/A</c:v>
                </c:pt>
                <c:pt idx="658">
                  <c:v>#N/A</c:v>
                </c:pt>
                <c:pt idx="659">
                  <c:v>#N/A</c:v>
                </c:pt>
                <c:pt idx="660">
                  <c:v>#N/A</c:v>
                </c:pt>
                <c:pt idx="661">
                  <c:v>#N/A</c:v>
                </c:pt>
                <c:pt idx="662">
                  <c:v>#N/A</c:v>
                </c:pt>
                <c:pt idx="663">
                  <c:v>#N/A</c:v>
                </c:pt>
                <c:pt idx="664">
                  <c:v>#N/A</c:v>
                </c:pt>
                <c:pt idx="665">
                  <c:v>#N/A</c:v>
                </c:pt>
                <c:pt idx="666">
                  <c:v>#N/A</c:v>
                </c:pt>
                <c:pt idx="667">
                  <c:v>#N/A</c:v>
                </c:pt>
                <c:pt idx="668">
                  <c:v>#N/A</c:v>
                </c:pt>
                <c:pt idx="669">
                  <c:v>#N/A</c:v>
                </c:pt>
                <c:pt idx="670">
                  <c:v>#N/A</c:v>
                </c:pt>
                <c:pt idx="671">
                  <c:v>#N/A</c:v>
                </c:pt>
                <c:pt idx="672">
                  <c:v>#N/A</c:v>
                </c:pt>
                <c:pt idx="673">
                  <c:v>#N/A</c:v>
                </c:pt>
                <c:pt idx="674">
                  <c:v>#N/A</c:v>
                </c:pt>
                <c:pt idx="675">
                  <c:v>#N/A</c:v>
                </c:pt>
                <c:pt idx="676">
                  <c:v>#N/A</c:v>
                </c:pt>
                <c:pt idx="677">
                  <c:v>#N/A</c:v>
                </c:pt>
                <c:pt idx="678">
                  <c:v>#N/A</c:v>
                </c:pt>
                <c:pt idx="679">
                  <c:v>#N/A</c:v>
                </c:pt>
                <c:pt idx="680">
                  <c:v>#N/A</c:v>
                </c:pt>
                <c:pt idx="681">
                  <c:v>#N/A</c:v>
                </c:pt>
                <c:pt idx="682">
                  <c:v>#N/A</c:v>
                </c:pt>
                <c:pt idx="683">
                  <c:v>#N/A</c:v>
                </c:pt>
                <c:pt idx="684">
                  <c:v>#N/A</c:v>
                </c:pt>
                <c:pt idx="685">
                  <c:v>#N/A</c:v>
                </c:pt>
                <c:pt idx="686">
                  <c:v>#N/A</c:v>
                </c:pt>
                <c:pt idx="687">
                  <c:v>#N/A</c:v>
                </c:pt>
                <c:pt idx="688">
                  <c:v>#N/A</c:v>
                </c:pt>
                <c:pt idx="689">
                  <c:v>#N/A</c:v>
                </c:pt>
                <c:pt idx="690">
                  <c:v>#N/A</c:v>
                </c:pt>
                <c:pt idx="691">
                  <c:v>#N/A</c:v>
                </c:pt>
                <c:pt idx="692">
                  <c:v>#N/A</c:v>
                </c:pt>
                <c:pt idx="693">
                  <c:v>#N/A</c:v>
                </c:pt>
                <c:pt idx="694">
                  <c:v>#N/A</c:v>
                </c:pt>
                <c:pt idx="695">
                  <c:v>#N/A</c:v>
                </c:pt>
                <c:pt idx="696">
                  <c:v>#N/A</c:v>
                </c:pt>
                <c:pt idx="697">
                  <c:v>#N/A</c:v>
                </c:pt>
                <c:pt idx="698">
                  <c:v>#N/A</c:v>
                </c:pt>
                <c:pt idx="699">
                  <c:v>#N/A</c:v>
                </c:pt>
                <c:pt idx="700">
                  <c:v>#N/A</c:v>
                </c:pt>
                <c:pt idx="701">
                  <c:v>#N/A</c:v>
                </c:pt>
                <c:pt idx="702">
                  <c:v>#N/A</c:v>
                </c:pt>
                <c:pt idx="703">
                  <c:v>#N/A</c:v>
                </c:pt>
                <c:pt idx="704">
                  <c:v>#N/A</c:v>
                </c:pt>
                <c:pt idx="705">
                  <c:v>#N/A</c:v>
                </c:pt>
                <c:pt idx="706">
                  <c:v>#N/A</c:v>
                </c:pt>
                <c:pt idx="707">
                  <c:v>#N/A</c:v>
                </c:pt>
                <c:pt idx="708">
                  <c:v>#N/A</c:v>
                </c:pt>
                <c:pt idx="709">
                  <c:v>#N/A</c:v>
                </c:pt>
                <c:pt idx="710">
                  <c:v>#N/A</c:v>
                </c:pt>
                <c:pt idx="711">
                  <c:v>#N/A</c:v>
                </c:pt>
                <c:pt idx="712">
                  <c:v>#N/A</c:v>
                </c:pt>
                <c:pt idx="713">
                  <c:v>#N/A</c:v>
                </c:pt>
                <c:pt idx="714">
                  <c:v>#N/A</c:v>
                </c:pt>
                <c:pt idx="715">
                  <c:v>#N/A</c:v>
                </c:pt>
                <c:pt idx="716">
                  <c:v>#N/A</c:v>
                </c:pt>
                <c:pt idx="717">
                  <c:v>#N/A</c:v>
                </c:pt>
                <c:pt idx="718">
                  <c:v>#N/A</c:v>
                </c:pt>
                <c:pt idx="719">
                  <c:v>#N/A</c:v>
                </c:pt>
                <c:pt idx="720">
                  <c:v>#N/A</c:v>
                </c:pt>
                <c:pt idx="721">
                  <c:v>#N/A</c:v>
                </c:pt>
                <c:pt idx="722">
                  <c:v>#N/A</c:v>
                </c:pt>
                <c:pt idx="723">
                  <c:v>#N/A</c:v>
                </c:pt>
                <c:pt idx="724">
                  <c:v>#N/A</c:v>
                </c:pt>
                <c:pt idx="725">
                  <c:v>#N/A</c:v>
                </c:pt>
                <c:pt idx="726">
                  <c:v>#N/A</c:v>
                </c:pt>
                <c:pt idx="727">
                  <c:v>#N/A</c:v>
                </c:pt>
                <c:pt idx="728">
                  <c:v>#N/A</c:v>
                </c:pt>
                <c:pt idx="729">
                  <c:v>#N/A</c:v>
                </c:pt>
                <c:pt idx="730">
                  <c:v>#N/A</c:v>
                </c:pt>
                <c:pt idx="731">
                  <c:v>#N/A</c:v>
                </c:pt>
                <c:pt idx="732">
                  <c:v>#N/A</c:v>
                </c:pt>
                <c:pt idx="733">
                  <c:v>#N/A</c:v>
                </c:pt>
                <c:pt idx="734">
                  <c:v>#N/A</c:v>
                </c:pt>
                <c:pt idx="735">
                  <c:v>#N/A</c:v>
                </c:pt>
                <c:pt idx="736">
                  <c:v>#N/A</c:v>
                </c:pt>
                <c:pt idx="737">
                  <c:v>#N/A</c:v>
                </c:pt>
                <c:pt idx="738">
                  <c:v>#N/A</c:v>
                </c:pt>
                <c:pt idx="739">
                  <c:v>#N/A</c:v>
                </c:pt>
                <c:pt idx="740">
                  <c:v>#N/A</c:v>
                </c:pt>
                <c:pt idx="741">
                  <c:v>#N/A</c:v>
                </c:pt>
                <c:pt idx="742">
                  <c:v>#N/A</c:v>
                </c:pt>
                <c:pt idx="743">
                  <c:v>#N/A</c:v>
                </c:pt>
                <c:pt idx="744">
                  <c:v>#N/A</c:v>
                </c:pt>
                <c:pt idx="745">
                  <c:v>#N/A</c:v>
                </c:pt>
                <c:pt idx="746">
                  <c:v>#N/A</c:v>
                </c:pt>
                <c:pt idx="747">
                  <c:v>#N/A</c:v>
                </c:pt>
                <c:pt idx="748">
                  <c:v>#N/A</c:v>
                </c:pt>
                <c:pt idx="749">
                  <c:v>#N/A</c:v>
                </c:pt>
                <c:pt idx="750">
                  <c:v>#N/A</c:v>
                </c:pt>
                <c:pt idx="751">
                  <c:v>#N/A</c:v>
                </c:pt>
                <c:pt idx="752">
                  <c:v>#N/A</c:v>
                </c:pt>
                <c:pt idx="753">
                  <c:v>#N/A</c:v>
                </c:pt>
                <c:pt idx="754">
                  <c:v>#N/A</c:v>
                </c:pt>
                <c:pt idx="755">
                  <c:v>#N/A</c:v>
                </c:pt>
                <c:pt idx="756">
                  <c:v>#N/A</c:v>
                </c:pt>
                <c:pt idx="757">
                  <c:v>#N/A</c:v>
                </c:pt>
                <c:pt idx="758">
                  <c:v>#N/A</c:v>
                </c:pt>
                <c:pt idx="759">
                  <c:v>#N/A</c:v>
                </c:pt>
                <c:pt idx="760">
                  <c:v>#N/A</c:v>
                </c:pt>
                <c:pt idx="761">
                  <c:v>#N/A</c:v>
                </c:pt>
                <c:pt idx="762">
                  <c:v>#N/A</c:v>
                </c:pt>
                <c:pt idx="763">
                  <c:v>#N/A</c:v>
                </c:pt>
                <c:pt idx="764">
                  <c:v>#N/A</c:v>
                </c:pt>
                <c:pt idx="765">
                  <c:v>#N/A</c:v>
                </c:pt>
                <c:pt idx="766">
                  <c:v>#N/A</c:v>
                </c:pt>
                <c:pt idx="767">
                  <c:v>#N/A</c:v>
                </c:pt>
                <c:pt idx="768">
                  <c:v>#N/A</c:v>
                </c:pt>
                <c:pt idx="769">
                  <c:v>#N/A</c:v>
                </c:pt>
                <c:pt idx="770">
                  <c:v>#N/A</c:v>
                </c:pt>
                <c:pt idx="771">
                  <c:v>#N/A</c:v>
                </c:pt>
                <c:pt idx="772">
                  <c:v>#N/A</c:v>
                </c:pt>
                <c:pt idx="773">
                  <c:v>#N/A</c:v>
                </c:pt>
                <c:pt idx="774">
                  <c:v>#N/A</c:v>
                </c:pt>
                <c:pt idx="775">
                  <c:v>#N/A</c:v>
                </c:pt>
                <c:pt idx="776">
                  <c:v>#N/A</c:v>
                </c:pt>
                <c:pt idx="777">
                  <c:v>#N/A</c:v>
                </c:pt>
                <c:pt idx="778">
                  <c:v>#N/A</c:v>
                </c:pt>
                <c:pt idx="779">
                  <c:v>#N/A</c:v>
                </c:pt>
                <c:pt idx="780">
                  <c:v>#N/A</c:v>
                </c:pt>
                <c:pt idx="781">
                  <c:v>#N/A</c:v>
                </c:pt>
                <c:pt idx="782">
                  <c:v>#N/A</c:v>
                </c:pt>
                <c:pt idx="783">
                  <c:v>#N/A</c:v>
                </c:pt>
                <c:pt idx="784">
                  <c:v>#N/A</c:v>
                </c:pt>
                <c:pt idx="785">
                  <c:v>#N/A</c:v>
                </c:pt>
                <c:pt idx="786">
                  <c:v>#N/A</c:v>
                </c:pt>
                <c:pt idx="787">
                  <c:v>#N/A</c:v>
                </c:pt>
                <c:pt idx="788">
                  <c:v>#N/A</c:v>
                </c:pt>
                <c:pt idx="789">
                  <c:v>#N/A</c:v>
                </c:pt>
                <c:pt idx="790">
                  <c:v>#N/A</c:v>
                </c:pt>
                <c:pt idx="791">
                  <c:v>#N/A</c:v>
                </c:pt>
                <c:pt idx="792">
                  <c:v>#N/A</c:v>
                </c:pt>
                <c:pt idx="793">
                  <c:v>#N/A</c:v>
                </c:pt>
                <c:pt idx="794">
                  <c:v>#N/A</c:v>
                </c:pt>
                <c:pt idx="795">
                  <c:v>#N/A</c:v>
                </c:pt>
                <c:pt idx="796">
                  <c:v>#N/A</c:v>
                </c:pt>
                <c:pt idx="797">
                  <c:v>#N/A</c:v>
                </c:pt>
                <c:pt idx="798">
                  <c:v>#N/A</c:v>
                </c:pt>
                <c:pt idx="799">
                  <c:v>#N/A</c:v>
                </c:pt>
                <c:pt idx="800">
                  <c:v>#N/A</c:v>
                </c:pt>
                <c:pt idx="801">
                  <c:v>#N/A</c:v>
                </c:pt>
                <c:pt idx="802">
                  <c:v>#N/A</c:v>
                </c:pt>
                <c:pt idx="803">
                  <c:v>#N/A</c:v>
                </c:pt>
                <c:pt idx="804">
                  <c:v>#N/A</c:v>
                </c:pt>
                <c:pt idx="805">
                  <c:v>#N/A</c:v>
                </c:pt>
                <c:pt idx="806">
                  <c:v>#N/A</c:v>
                </c:pt>
                <c:pt idx="807">
                  <c:v>#N/A</c:v>
                </c:pt>
                <c:pt idx="808">
                  <c:v>#N/A</c:v>
                </c:pt>
                <c:pt idx="809">
                  <c:v>#N/A</c:v>
                </c:pt>
                <c:pt idx="810">
                  <c:v>#N/A</c:v>
                </c:pt>
                <c:pt idx="811">
                  <c:v>#N/A</c:v>
                </c:pt>
                <c:pt idx="812">
                  <c:v>#N/A</c:v>
                </c:pt>
                <c:pt idx="813">
                  <c:v>#N/A</c:v>
                </c:pt>
                <c:pt idx="814">
                  <c:v>#N/A</c:v>
                </c:pt>
                <c:pt idx="815">
                  <c:v>#N/A</c:v>
                </c:pt>
                <c:pt idx="816">
                  <c:v>#N/A</c:v>
                </c:pt>
                <c:pt idx="817">
                  <c:v>#N/A</c:v>
                </c:pt>
                <c:pt idx="818">
                  <c:v>#N/A</c:v>
                </c:pt>
                <c:pt idx="819">
                  <c:v>#N/A</c:v>
                </c:pt>
                <c:pt idx="820">
                  <c:v>#N/A</c:v>
                </c:pt>
                <c:pt idx="821">
                  <c:v>#N/A</c:v>
                </c:pt>
                <c:pt idx="822">
                  <c:v>#N/A</c:v>
                </c:pt>
                <c:pt idx="823">
                  <c:v>#N/A</c:v>
                </c:pt>
                <c:pt idx="824">
                  <c:v>#N/A</c:v>
                </c:pt>
                <c:pt idx="825">
                  <c:v>#N/A</c:v>
                </c:pt>
                <c:pt idx="826">
                  <c:v>#N/A</c:v>
                </c:pt>
                <c:pt idx="827">
                  <c:v>#N/A</c:v>
                </c:pt>
                <c:pt idx="828">
                  <c:v>#N/A</c:v>
                </c:pt>
                <c:pt idx="829">
                  <c:v>#N/A</c:v>
                </c:pt>
                <c:pt idx="830">
                  <c:v>#N/A</c:v>
                </c:pt>
                <c:pt idx="831">
                  <c:v>#N/A</c:v>
                </c:pt>
                <c:pt idx="832">
                  <c:v>#N/A</c:v>
                </c:pt>
                <c:pt idx="833">
                  <c:v>#N/A</c:v>
                </c:pt>
                <c:pt idx="834">
                  <c:v>#N/A</c:v>
                </c:pt>
                <c:pt idx="835">
                  <c:v>#N/A</c:v>
                </c:pt>
                <c:pt idx="836">
                  <c:v>#N/A</c:v>
                </c:pt>
                <c:pt idx="837">
                  <c:v>#N/A</c:v>
                </c:pt>
                <c:pt idx="838">
                  <c:v>#N/A</c:v>
                </c:pt>
                <c:pt idx="839">
                  <c:v>#N/A</c:v>
                </c:pt>
                <c:pt idx="840">
                  <c:v>#N/A</c:v>
                </c:pt>
                <c:pt idx="841">
                  <c:v>#N/A</c:v>
                </c:pt>
                <c:pt idx="842">
                  <c:v>#N/A</c:v>
                </c:pt>
                <c:pt idx="843">
                  <c:v>#N/A</c:v>
                </c:pt>
                <c:pt idx="844">
                  <c:v>#N/A</c:v>
                </c:pt>
                <c:pt idx="845">
                  <c:v>#N/A</c:v>
                </c:pt>
                <c:pt idx="846">
                  <c:v>#N/A</c:v>
                </c:pt>
                <c:pt idx="847">
                  <c:v>#N/A</c:v>
                </c:pt>
                <c:pt idx="848">
                  <c:v>#N/A</c:v>
                </c:pt>
                <c:pt idx="849">
                  <c:v>#N/A</c:v>
                </c:pt>
                <c:pt idx="850">
                  <c:v>#N/A</c:v>
                </c:pt>
                <c:pt idx="851">
                  <c:v>#N/A</c:v>
                </c:pt>
                <c:pt idx="852">
                  <c:v>#N/A</c:v>
                </c:pt>
                <c:pt idx="853">
                  <c:v>#N/A</c:v>
                </c:pt>
                <c:pt idx="854">
                  <c:v>#N/A</c:v>
                </c:pt>
                <c:pt idx="855">
                  <c:v>#N/A</c:v>
                </c:pt>
                <c:pt idx="856">
                  <c:v>#N/A</c:v>
                </c:pt>
                <c:pt idx="857">
                  <c:v>#N/A</c:v>
                </c:pt>
                <c:pt idx="858">
                  <c:v>#N/A</c:v>
                </c:pt>
                <c:pt idx="859">
                  <c:v>#N/A</c:v>
                </c:pt>
                <c:pt idx="860">
                  <c:v>#N/A</c:v>
                </c:pt>
                <c:pt idx="861">
                  <c:v>#N/A</c:v>
                </c:pt>
                <c:pt idx="862">
                  <c:v>#N/A</c:v>
                </c:pt>
                <c:pt idx="863">
                  <c:v>#N/A</c:v>
                </c:pt>
                <c:pt idx="864">
                  <c:v>#N/A</c:v>
                </c:pt>
                <c:pt idx="865">
                  <c:v>#N/A</c:v>
                </c:pt>
                <c:pt idx="866">
                  <c:v>#N/A</c:v>
                </c:pt>
                <c:pt idx="867">
                  <c:v>#N/A</c:v>
                </c:pt>
                <c:pt idx="868">
                  <c:v>#N/A</c:v>
                </c:pt>
                <c:pt idx="869">
                  <c:v>#N/A</c:v>
                </c:pt>
                <c:pt idx="870">
                  <c:v>#N/A</c:v>
                </c:pt>
                <c:pt idx="871">
                  <c:v>#N/A</c:v>
                </c:pt>
                <c:pt idx="872">
                  <c:v>#N/A</c:v>
                </c:pt>
                <c:pt idx="873">
                  <c:v>#N/A</c:v>
                </c:pt>
                <c:pt idx="874">
                  <c:v>#N/A</c:v>
                </c:pt>
                <c:pt idx="875">
                  <c:v>#N/A</c:v>
                </c:pt>
                <c:pt idx="876">
                  <c:v>#N/A</c:v>
                </c:pt>
                <c:pt idx="877">
                  <c:v>#N/A</c:v>
                </c:pt>
                <c:pt idx="878">
                  <c:v>#N/A</c:v>
                </c:pt>
                <c:pt idx="879">
                  <c:v>#N/A</c:v>
                </c:pt>
                <c:pt idx="880">
                  <c:v>#N/A</c:v>
                </c:pt>
                <c:pt idx="881">
                  <c:v>#N/A</c:v>
                </c:pt>
                <c:pt idx="882">
                  <c:v>#N/A</c:v>
                </c:pt>
                <c:pt idx="883">
                  <c:v>#N/A</c:v>
                </c:pt>
                <c:pt idx="884">
                  <c:v>#N/A</c:v>
                </c:pt>
                <c:pt idx="885">
                  <c:v>#N/A</c:v>
                </c:pt>
                <c:pt idx="886">
                  <c:v>#N/A</c:v>
                </c:pt>
                <c:pt idx="887">
                  <c:v>#N/A</c:v>
                </c:pt>
                <c:pt idx="888">
                  <c:v>#N/A</c:v>
                </c:pt>
                <c:pt idx="889">
                  <c:v>#N/A</c:v>
                </c:pt>
                <c:pt idx="890">
                  <c:v>#N/A</c:v>
                </c:pt>
                <c:pt idx="891">
                  <c:v>#N/A</c:v>
                </c:pt>
                <c:pt idx="892">
                  <c:v>#N/A</c:v>
                </c:pt>
                <c:pt idx="893">
                  <c:v>#N/A</c:v>
                </c:pt>
                <c:pt idx="894">
                  <c:v>#N/A</c:v>
                </c:pt>
                <c:pt idx="895">
                  <c:v>#N/A</c:v>
                </c:pt>
                <c:pt idx="896">
                  <c:v>#N/A</c:v>
                </c:pt>
                <c:pt idx="897">
                  <c:v>#N/A</c:v>
                </c:pt>
                <c:pt idx="898">
                  <c:v>#N/A</c:v>
                </c:pt>
                <c:pt idx="899">
                  <c:v>#N/A</c:v>
                </c:pt>
                <c:pt idx="900">
                  <c:v>#N/A</c:v>
                </c:pt>
                <c:pt idx="901">
                  <c:v>#N/A</c:v>
                </c:pt>
                <c:pt idx="902">
                  <c:v>#N/A</c:v>
                </c:pt>
                <c:pt idx="903">
                  <c:v>#N/A</c:v>
                </c:pt>
                <c:pt idx="904">
                  <c:v>#N/A</c:v>
                </c:pt>
                <c:pt idx="905">
                  <c:v>#N/A</c:v>
                </c:pt>
                <c:pt idx="906">
                  <c:v>#N/A</c:v>
                </c:pt>
                <c:pt idx="907">
                  <c:v>#N/A</c:v>
                </c:pt>
                <c:pt idx="908">
                  <c:v>#N/A</c:v>
                </c:pt>
                <c:pt idx="909">
                  <c:v>#N/A</c:v>
                </c:pt>
                <c:pt idx="910">
                  <c:v>#N/A</c:v>
                </c:pt>
                <c:pt idx="911">
                  <c:v>#N/A</c:v>
                </c:pt>
                <c:pt idx="912">
                  <c:v>#N/A</c:v>
                </c:pt>
                <c:pt idx="913">
                  <c:v>#N/A</c:v>
                </c:pt>
                <c:pt idx="914">
                  <c:v>#N/A</c:v>
                </c:pt>
                <c:pt idx="915">
                  <c:v>#N/A</c:v>
                </c:pt>
                <c:pt idx="916">
                  <c:v>#N/A</c:v>
                </c:pt>
                <c:pt idx="917">
                  <c:v>#N/A</c:v>
                </c:pt>
                <c:pt idx="918">
                  <c:v>#N/A</c:v>
                </c:pt>
                <c:pt idx="919">
                  <c:v>#N/A</c:v>
                </c:pt>
                <c:pt idx="920">
                  <c:v>#N/A</c:v>
                </c:pt>
                <c:pt idx="921">
                  <c:v>#N/A</c:v>
                </c:pt>
                <c:pt idx="922">
                  <c:v>#N/A</c:v>
                </c:pt>
                <c:pt idx="923">
                  <c:v>#N/A</c:v>
                </c:pt>
                <c:pt idx="924">
                  <c:v>#N/A</c:v>
                </c:pt>
                <c:pt idx="925">
                  <c:v>#N/A</c:v>
                </c:pt>
                <c:pt idx="926">
                  <c:v>#N/A</c:v>
                </c:pt>
                <c:pt idx="927">
                  <c:v>#N/A</c:v>
                </c:pt>
                <c:pt idx="928">
                  <c:v>#N/A</c:v>
                </c:pt>
                <c:pt idx="929">
                  <c:v>#N/A</c:v>
                </c:pt>
                <c:pt idx="930">
                  <c:v>#N/A</c:v>
                </c:pt>
                <c:pt idx="931">
                  <c:v>#N/A</c:v>
                </c:pt>
                <c:pt idx="932">
                  <c:v>#N/A</c:v>
                </c:pt>
                <c:pt idx="933">
                  <c:v>#N/A</c:v>
                </c:pt>
                <c:pt idx="934">
                  <c:v>#N/A</c:v>
                </c:pt>
                <c:pt idx="935">
                  <c:v>#N/A</c:v>
                </c:pt>
                <c:pt idx="936">
                  <c:v>#N/A</c:v>
                </c:pt>
                <c:pt idx="937">
                  <c:v>#N/A</c:v>
                </c:pt>
                <c:pt idx="938">
                  <c:v>#N/A</c:v>
                </c:pt>
                <c:pt idx="939">
                  <c:v>#N/A</c:v>
                </c:pt>
                <c:pt idx="940">
                  <c:v>#N/A</c:v>
                </c:pt>
                <c:pt idx="941">
                  <c:v>#N/A</c:v>
                </c:pt>
                <c:pt idx="942">
                  <c:v>#N/A</c:v>
                </c:pt>
                <c:pt idx="943">
                  <c:v>#N/A</c:v>
                </c:pt>
                <c:pt idx="944">
                  <c:v>#N/A</c:v>
                </c:pt>
                <c:pt idx="945">
                  <c:v>#N/A</c:v>
                </c:pt>
                <c:pt idx="946">
                  <c:v>#N/A</c:v>
                </c:pt>
                <c:pt idx="947">
                  <c:v>#N/A</c:v>
                </c:pt>
                <c:pt idx="948">
                  <c:v>#N/A</c:v>
                </c:pt>
                <c:pt idx="949">
                  <c:v>#N/A</c:v>
                </c:pt>
                <c:pt idx="950">
                  <c:v>#N/A</c:v>
                </c:pt>
                <c:pt idx="951">
                  <c:v>#N/A</c:v>
                </c:pt>
                <c:pt idx="952">
                  <c:v>#N/A</c:v>
                </c:pt>
                <c:pt idx="953">
                  <c:v>#N/A</c:v>
                </c:pt>
                <c:pt idx="954">
                  <c:v>#N/A</c:v>
                </c:pt>
                <c:pt idx="955">
                  <c:v>#N/A</c:v>
                </c:pt>
                <c:pt idx="956">
                  <c:v>#N/A</c:v>
                </c:pt>
                <c:pt idx="957">
                  <c:v>#N/A</c:v>
                </c:pt>
                <c:pt idx="958">
                  <c:v>#N/A</c:v>
                </c:pt>
                <c:pt idx="959">
                  <c:v>#N/A</c:v>
                </c:pt>
                <c:pt idx="960">
                  <c:v>#N/A</c:v>
                </c:pt>
                <c:pt idx="961">
                  <c:v>#N/A</c:v>
                </c:pt>
                <c:pt idx="962">
                  <c:v>#N/A</c:v>
                </c:pt>
                <c:pt idx="963">
                  <c:v>#N/A</c:v>
                </c:pt>
                <c:pt idx="964">
                  <c:v>#N/A</c:v>
                </c:pt>
                <c:pt idx="965">
                  <c:v>#N/A</c:v>
                </c:pt>
                <c:pt idx="966">
                  <c:v>#N/A</c:v>
                </c:pt>
                <c:pt idx="967">
                  <c:v>#N/A</c:v>
                </c:pt>
                <c:pt idx="968">
                  <c:v>#N/A</c:v>
                </c:pt>
                <c:pt idx="969">
                  <c:v>#N/A</c:v>
                </c:pt>
                <c:pt idx="970">
                  <c:v>#N/A</c:v>
                </c:pt>
                <c:pt idx="971">
                  <c:v>#N/A</c:v>
                </c:pt>
                <c:pt idx="972">
                  <c:v>#N/A</c:v>
                </c:pt>
                <c:pt idx="973">
                  <c:v>#N/A</c:v>
                </c:pt>
                <c:pt idx="974">
                  <c:v>#N/A</c:v>
                </c:pt>
                <c:pt idx="975">
                  <c:v>#N/A</c:v>
                </c:pt>
                <c:pt idx="976">
                  <c:v>#N/A</c:v>
                </c:pt>
                <c:pt idx="977">
                  <c:v>#N/A</c:v>
                </c:pt>
                <c:pt idx="978">
                  <c:v>#N/A</c:v>
                </c:pt>
                <c:pt idx="979">
                  <c:v>#N/A</c:v>
                </c:pt>
                <c:pt idx="980">
                  <c:v>#N/A</c:v>
                </c:pt>
                <c:pt idx="981">
                  <c:v>#N/A</c:v>
                </c:pt>
                <c:pt idx="982">
                  <c:v>#N/A</c:v>
                </c:pt>
                <c:pt idx="983">
                  <c:v>#N/A</c:v>
                </c:pt>
                <c:pt idx="984">
                  <c:v>#N/A</c:v>
                </c:pt>
                <c:pt idx="985">
                  <c:v>#N/A</c:v>
                </c:pt>
                <c:pt idx="986">
                  <c:v>#N/A</c:v>
                </c:pt>
                <c:pt idx="987">
                  <c:v>#N/A</c:v>
                </c:pt>
                <c:pt idx="988">
                  <c:v>#N/A</c:v>
                </c:pt>
                <c:pt idx="989">
                  <c:v>#N/A</c:v>
                </c:pt>
                <c:pt idx="990">
                  <c:v>#N/A</c:v>
                </c:pt>
                <c:pt idx="991">
                  <c:v>#N/A</c:v>
                </c:pt>
                <c:pt idx="992">
                  <c:v>#N/A</c:v>
                </c:pt>
                <c:pt idx="993">
                  <c:v>#N/A</c:v>
                </c:pt>
                <c:pt idx="994">
                  <c:v>#N/A</c:v>
                </c:pt>
                <c:pt idx="995">
                  <c:v>#N/A</c:v>
                </c:pt>
                <c:pt idx="996">
                  <c:v>#N/A</c:v>
                </c:pt>
                <c:pt idx="997">
                  <c:v>#N/A</c:v>
                </c:pt>
                <c:pt idx="998">
                  <c:v>#N/A</c:v>
                </c:pt>
                <c:pt idx="999">
                  <c:v>#N/A</c:v>
                </c:pt>
                <c:pt idx="1000">
                  <c:v>#N/A</c:v>
                </c:pt>
              </c:numCache>
            </c:numRef>
          </c:val>
          <c:smooth val="0"/>
          <c:extLst>
            <c:ext xmlns:c16="http://schemas.microsoft.com/office/drawing/2014/chart" uri="{C3380CC4-5D6E-409C-BE32-E72D297353CC}">
              <c16:uniqueId val="{00000005-9980-415E-A179-465F46B5159D}"/>
            </c:ext>
          </c:extLst>
        </c:ser>
        <c:dLbls>
          <c:showLegendKey val="0"/>
          <c:showVal val="0"/>
          <c:showCatName val="0"/>
          <c:showSerName val="0"/>
          <c:showPercent val="0"/>
          <c:showBubbleSize val="0"/>
        </c:dLbls>
        <c:smooth val="0"/>
        <c:axId val="1150733455"/>
        <c:axId val="1"/>
      </c:lineChart>
      <c:dateAx>
        <c:axId val="1150733455"/>
        <c:scaling>
          <c:orientation val="minMax"/>
        </c:scaling>
        <c:delete val="0"/>
        <c:axPos val="b"/>
        <c:numFmt formatCode="mmm\-yy" sourceLinked="0"/>
        <c:majorTickMark val="none"/>
        <c:minorTickMark val="none"/>
        <c:tickLblPos val="low"/>
        <c:spPr>
          <a:ln w="3175">
            <a:solidFill>
              <a:srgbClr val="000000"/>
            </a:solidFill>
            <a:prstDash val="solid"/>
          </a:ln>
        </c:spPr>
        <c:txPr>
          <a:bodyPr rot="-5400000" vert="horz"/>
          <a:lstStyle/>
          <a:p>
            <a:pPr>
              <a:defRPr sz="900" b="0" i="0" u="none" strike="noStrike" baseline="0">
                <a:solidFill>
                  <a:srgbClr val="000000"/>
                </a:solidFill>
                <a:latin typeface="Arial"/>
                <a:ea typeface="Arial"/>
                <a:cs typeface="Arial"/>
              </a:defRPr>
            </a:pPr>
            <a:endParaRPr lang="en-US"/>
          </a:p>
        </c:txPr>
        <c:crossAx val="1"/>
        <c:crosses val="autoZero"/>
        <c:auto val="1"/>
        <c:lblOffset val="100"/>
        <c:baseTimeUnit val="months"/>
        <c:majorUnit val="3"/>
        <c:majorTimeUnit val="months"/>
        <c:minorUnit val="1"/>
        <c:minorTimeUnit val="months"/>
      </c:dateAx>
      <c:valAx>
        <c:axId val="1"/>
        <c:scaling>
          <c:orientation val="minMax"/>
        </c:scaling>
        <c:delete val="0"/>
        <c:axPos val="l"/>
        <c:numFmt formatCode="0%" sourceLinked="0"/>
        <c:majorTickMark val="in"/>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en-US"/>
          </a:p>
        </c:txPr>
        <c:crossAx val="1150733455"/>
        <c:crosses val="autoZero"/>
        <c:crossBetween val="between"/>
        <c:minorUnit val="0.04"/>
      </c:valAx>
      <c:spPr>
        <a:noFill/>
        <a:ln w="12700">
          <a:solidFill>
            <a:srgbClr val="808080"/>
          </a:solidFill>
          <a:prstDash val="solid"/>
        </a:ln>
      </c:spPr>
    </c:plotArea>
    <c:legend>
      <c:legendPos val="r"/>
      <c:legendEntry>
        <c:idx val="2"/>
        <c:delete val="1"/>
      </c:legendEntry>
      <c:legendEntry>
        <c:idx val="3"/>
        <c:delete val="1"/>
      </c:legendEntry>
      <c:legendEntry>
        <c:idx val="4"/>
        <c:delete val="1"/>
      </c:legendEntry>
      <c:legendEntry>
        <c:idx val="5"/>
        <c:delete val="1"/>
      </c:legendEntry>
      <c:layout>
        <c:manualLayout>
          <c:xMode val="edge"/>
          <c:yMode val="edge"/>
          <c:x val="3.209733202901572E-2"/>
          <c:y val="6.8443260181830889E-2"/>
          <c:w val="0.95188596842909912"/>
          <c:h val="6.4640779218187089E-2"/>
        </c:manualLayout>
      </c:layout>
      <c:overlay val="0"/>
      <c:spPr>
        <a:solidFill>
          <a:srgbClr val="FFFFFF"/>
        </a:solidFill>
        <a:ln w="3175">
          <a:solidFill>
            <a:srgbClr val="000000"/>
          </a:solidFill>
          <a:prstDash val="solid"/>
        </a:ln>
      </c:spPr>
      <c:txPr>
        <a:bodyPr/>
        <a:lstStyle/>
        <a:p>
          <a:pPr>
            <a:defRPr sz="65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0.90742</cdr:x>
      <cdr:y>0</cdr:y>
    </cdr:from>
    <cdr:to>
      <cdr:x>0.98551</cdr:x>
      <cdr:y>0.0669</cdr:y>
    </cdr:to>
    <cdr:sp macro="" textlink="">
      <cdr:nvSpPr>
        <cdr:cNvPr id="2" name="TextBox 1">
          <a:extLst xmlns:a="http://schemas.openxmlformats.org/drawingml/2006/main">
            <a:ext uri="{FF2B5EF4-FFF2-40B4-BE49-F238E27FC236}">
              <a16:creationId xmlns:a16="http://schemas.microsoft.com/office/drawing/2014/main" id="{D6569430-8A4F-4D7F-9D96-4A525742246F}"/>
            </a:ext>
          </a:extLst>
        </cdr:cNvPr>
        <cdr:cNvSpPr txBox="1"/>
      </cdr:nvSpPr>
      <cdr:spPr>
        <a:xfrm xmlns:a="http://schemas.openxmlformats.org/drawingml/2006/main">
          <a:off x="7519879" y="-1828800"/>
          <a:ext cx="647180" cy="2419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$11.2b</a:t>
          </a:r>
        </a:p>
      </cdr:txBody>
    </cdr:sp>
  </cdr:relSizeAnchor>
  <cdr:relSizeAnchor xmlns:cdr="http://schemas.openxmlformats.org/drawingml/2006/chartDrawing">
    <cdr:from>
      <cdr:x>0.83934</cdr:x>
      <cdr:y>0.1525</cdr:y>
    </cdr:from>
    <cdr:to>
      <cdr:x>0.9083</cdr:x>
      <cdr:y>0.2194</cdr:y>
    </cdr:to>
    <cdr:sp macro="" textlink="">
      <cdr:nvSpPr>
        <cdr:cNvPr id="3" name="TextBox 1">
          <a:extLst xmlns:a="http://schemas.openxmlformats.org/drawingml/2006/main">
            <a:ext uri="{FF2B5EF4-FFF2-40B4-BE49-F238E27FC236}">
              <a16:creationId xmlns:a16="http://schemas.microsoft.com/office/drawing/2014/main" id="{726BF7F9-A47F-493D-803F-139CB2B5253E}"/>
            </a:ext>
          </a:extLst>
        </cdr:cNvPr>
        <cdr:cNvSpPr txBox="1"/>
      </cdr:nvSpPr>
      <cdr:spPr>
        <a:xfrm xmlns:a="http://schemas.openxmlformats.org/drawingml/2006/main">
          <a:off x="6955674" y="551621"/>
          <a:ext cx="571520" cy="241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t>
          </a:r>
          <a:r>
            <a:rPr lang="en-US" dirty="0"/>
            <a:t>8.9</a:t>
          </a:r>
          <a:r>
            <a:rPr lang="en-US" sz="1100" dirty="0"/>
            <a:t>b</a:t>
          </a:r>
        </a:p>
      </cdr:txBody>
    </cdr:sp>
  </cdr:relSizeAnchor>
  <cdr:relSizeAnchor xmlns:cdr="http://schemas.openxmlformats.org/drawingml/2006/chartDrawing">
    <cdr:from>
      <cdr:x>0.76304</cdr:x>
      <cdr:y>0.1525</cdr:y>
    </cdr:from>
    <cdr:to>
      <cdr:x>0.83435</cdr:x>
      <cdr:y>0.2194</cdr:y>
    </cdr:to>
    <cdr:sp macro="" textlink="">
      <cdr:nvSpPr>
        <cdr:cNvPr id="4" name="TextBox 1">
          <a:extLst xmlns:a="http://schemas.openxmlformats.org/drawingml/2006/main">
            <a:ext uri="{FF2B5EF4-FFF2-40B4-BE49-F238E27FC236}">
              <a16:creationId xmlns:a16="http://schemas.microsoft.com/office/drawing/2014/main" id="{726BF7F9-A47F-493D-803F-139CB2B5253E}"/>
            </a:ext>
          </a:extLst>
        </cdr:cNvPr>
        <cdr:cNvSpPr txBox="1"/>
      </cdr:nvSpPr>
      <cdr:spPr>
        <a:xfrm xmlns:a="http://schemas.openxmlformats.org/drawingml/2006/main">
          <a:off x="6323375" y="551621"/>
          <a:ext cx="590977" cy="241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t>
          </a:r>
          <a:r>
            <a:rPr lang="en-US" dirty="0"/>
            <a:t>9.0</a:t>
          </a:r>
          <a:r>
            <a:rPr lang="en-US" sz="1100" dirty="0"/>
            <a:t>b</a:t>
          </a:r>
        </a:p>
      </cdr:txBody>
    </cdr:sp>
  </cdr:relSizeAnchor>
  <cdr:relSizeAnchor xmlns:cdr="http://schemas.openxmlformats.org/drawingml/2006/chartDrawing">
    <cdr:from>
      <cdr:x>0.68791</cdr:x>
      <cdr:y>0.16832</cdr:y>
    </cdr:from>
    <cdr:to>
      <cdr:x>0.75479</cdr:x>
      <cdr:y>0.23522</cdr:y>
    </cdr:to>
    <cdr:sp macro="" textlink="">
      <cdr:nvSpPr>
        <cdr:cNvPr id="5" name="TextBox 1">
          <a:extLst xmlns:a="http://schemas.openxmlformats.org/drawingml/2006/main">
            <a:ext uri="{FF2B5EF4-FFF2-40B4-BE49-F238E27FC236}">
              <a16:creationId xmlns:a16="http://schemas.microsoft.com/office/drawing/2014/main" id="{8CD238E8-6A72-4339-814C-3D601F19DF70}"/>
            </a:ext>
          </a:extLst>
        </cdr:cNvPr>
        <cdr:cNvSpPr txBox="1"/>
      </cdr:nvSpPr>
      <cdr:spPr>
        <a:xfrm xmlns:a="http://schemas.openxmlformats.org/drawingml/2006/main">
          <a:off x="5700806" y="608822"/>
          <a:ext cx="554227" cy="241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t>
          </a:r>
          <a:r>
            <a:rPr lang="en-US" dirty="0"/>
            <a:t>8.5</a:t>
          </a:r>
          <a:r>
            <a:rPr lang="en-US" sz="1100" dirty="0"/>
            <a:t>b</a:t>
          </a:r>
        </a:p>
      </cdr:txBody>
    </cdr:sp>
  </cdr:relSizeAnchor>
  <cdr:relSizeAnchor xmlns:cdr="http://schemas.openxmlformats.org/drawingml/2006/chartDrawing">
    <cdr:from>
      <cdr:x>0.60953</cdr:x>
      <cdr:y>0.23426</cdr:y>
    </cdr:from>
    <cdr:to>
      <cdr:x>0.6764</cdr:x>
      <cdr:y>0.30116</cdr:y>
    </cdr:to>
    <cdr:sp macro="" textlink="">
      <cdr:nvSpPr>
        <cdr:cNvPr id="6" name="TextBox 1">
          <a:extLst xmlns:a="http://schemas.openxmlformats.org/drawingml/2006/main">
            <a:ext uri="{FF2B5EF4-FFF2-40B4-BE49-F238E27FC236}">
              <a16:creationId xmlns:a16="http://schemas.microsoft.com/office/drawing/2014/main" id="{420E9234-FC2D-45D3-8E10-820E4AC66698}"/>
            </a:ext>
          </a:extLst>
        </cdr:cNvPr>
        <cdr:cNvSpPr txBox="1"/>
      </cdr:nvSpPr>
      <cdr:spPr>
        <a:xfrm xmlns:a="http://schemas.openxmlformats.org/drawingml/2006/main">
          <a:off x="5051214" y="847349"/>
          <a:ext cx="554227" cy="241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t>
          </a:r>
          <a:r>
            <a:rPr lang="en-US" dirty="0"/>
            <a:t>7.5</a:t>
          </a:r>
          <a:r>
            <a:rPr lang="en-US" sz="1100" dirty="0"/>
            <a:t>b</a:t>
          </a:r>
        </a:p>
      </cdr:txBody>
    </cdr:sp>
  </cdr:relSizeAnchor>
  <cdr:relSizeAnchor xmlns:cdr="http://schemas.openxmlformats.org/drawingml/2006/chartDrawing">
    <cdr:from>
      <cdr:x>0.53205</cdr:x>
      <cdr:y>0.30212</cdr:y>
    </cdr:from>
    <cdr:to>
      <cdr:x>0.59893</cdr:x>
      <cdr:y>0.36902</cdr:y>
    </cdr:to>
    <cdr:sp macro="" textlink="">
      <cdr:nvSpPr>
        <cdr:cNvPr id="7" name="TextBox 1">
          <a:extLst xmlns:a="http://schemas.openxmlformats.org/drawingml/2006/main">
            <a:ext uri="{FF2B5EF4-FFF2-40B4-BE49-F238E27FC236}">
              <a16:creationId xmlns:a16="http://schemas.microsoft.com/office/drawing/2014/main" id="{420E9234-FC2D-45D3-8E10-820E4AC66698}"/>
            </a:ext>
          </a:extLst>
        </cdr:cNvPr>
        <cdr:cNvSpPr txBox="1"/>
      </cdr:nvSpPr>
      <cdr:spPr>
        <a:xfrm xmlns:a="http://schemas.openxmlformats.org/drawingml/2006/main">
          <a:off x="4409188" y="1092787"/>
          <a:ext cx="554227" cy="241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t>
          </a:r>
          <a:r>
            <a:rPr lang="en-US" dirty="0"/>
            <a:t>6.8</a:t>
          </a:r>
          <a:r>
            <a:rPr lang="en-US" sz="1100" dirty="0"/>
            <a:t>b</a:t>
          </a:r>
        </a:p>
      </cdr:txBody>
    </cdr:sp>
  </cdr:relSizeAnchor>
  <cdr:relSizeAnchor xmlns:cdr="http://schemas.openxmlformats.org/drawingml/2006/chartDrawing">
    <cdr:from>
      <cdr:x>0.45862</cdr:x>
      <cdr:y>0.31743</cdr:y>
    </cdr:from>
    <cdr:to>
      <cdr:x>0.5255</cdr:x>
      <cdr:y>0.38433</cdr:y>
    </cdr:to>
    <cdr:sp macro="" textlink="">
      <cdr:nvSpPr>
        <cdr:cNvPr id="8" name="TextBox 1">
          <a:extLst xmlns:a="http://schemas.openxmlformats.org/drawingml/2006/main">
            <a:ext uri="{FF2B5EF4-FFF2-40B4-BE49-F238E27FC236}">
              <a16:creationId xmlns:a16="http://schemas.microsoft.com/office/drawing/2014/main" id="{420E9234-FC2D-45D3-8E10-820E4AC66698}"/>
            </a:ext>
          </a:extLst>
        </cdr:cNvPr>
        <cdr:cNvSpPr txBox="1"/>
      </cdr:nvSpPr>
      <cdr:spPr>
        <a:xfrm xmlns:a="http://schemas.openxmlformats.org/drawingml/2006/main">
          <a:off x="3800670" y="1148191"/>
          <a:ext cx="554227" cy="241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t>
          </a:r>
          <a:r>
            <a:rPr lang="en-US" dirty="0"/>
            <a:t>6.6</a:t>
          </a:r>
          <a:r>
            <a:rPr lang="en-US" sz="1100" dirty="0"/>
            <a:t>b</a:t>
          </a:r>
        </a:p>
      </cdr:txBody>
    </cdr:sp>
  </cdr:relSizeAnchor>
  <cdr:relSizeAnchor xmlns:cdr="http://schemas.openxmlformats.org/drawingml/2006/chartDrawing">
    <cdr:from>
      <cdr:x>0.3818</cdr:x>
      <cdr:y>0.31743</cdr:y>
    </cdr:from>
    <cdr:to>
      <cdr:x>0.44868</cdr:x>
      <cdr:y>0.38433</cdr:y>
    </cdr:to>
    <cdr:sp macro="" textlink="">
      <cdr:nvSpPr>
        <cdr:cNvPr id="9" name="TextBox 1">
          <a:extLst xmlns:a="http://schemas.openxmlformats.org/drawingml/2006/main">
            <a:ext uri="{FF2B5EF4-FFF2-40B4-BE49-F238E27FC236}">
              <a16:creationId xmlns:a16="http://schemas.microsoft.com/office/drawing/2014/main" id="{420E9234-FC2D-45D3-8E10-820E4AC66698}"/>
            </a:ext>
          </a:extLst>
        </cdr:cNvPr>
        <cdr:cNvSpPr txBox="1"/>
      </cdr:nvSpPr>
      <cdr:spPr>
        <a:xfrm xmlns:a="http://schemas.openxmlformats.org/drawingml/2006/main">
          <a:off x="3164049" y="1148191"/>
          <a:ext cx="554227" cy="241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t>
          </a:r>
          <a:r>
            <a:rPr lang="en-US" dirty="0"/>
            <a:t>6.4</a:t>
          </a:r>
          <a:r>
            <a:rPr lang="en-US" sz="1100" dirty="0"/>
            <a:t>b</a:t>
          </a:r>
        </a:p>
      </cdr:txBody>
    </cdr:sp>
  </cdr:relSizeAnchor>
  <cdr:relSizeAnchor xmlns:cdr="http://schemas.openxmlformats.org/drawingml/2006/chartDrawing">
    <cdr:from>
      <cdr:x>0.30785</cdr:x>
      <cdr:y>0.3755</cdr:y>
    </cdr:from>
    <cdr:to>
      <cdr:x>0.37473</cdr:x>
      <cdr:y>0.4424</cdr:y>
    </cdr:to>
    <cdr:sp macro="" textlink="">
      <cdr:nvSpPr>
        <cdr:cNvPr id="10" name="TextBox 1">
          <a:extLst xmlns:a="http://schemas.openxmlformats.org/drawingml/2006/main">
            <a:ext uri="{FF2B5EF4-FFF2-40B4-BE49-F238E27FC236}">
              <a16:creationId xmlns:a16="http://schemas.microsoft.com/office/drawing/2014/main" id="{420E9234-FC2D-45D3-8E10-820E4AC66698}"/>
            </a:ext>
          </a:extLst>
        </cdr:cNvPr>
        <cdr:cNvSpPr txBox="1"/>
      </cdr:nvSpPr>
      <cdr:spPr>
        <a:xfrm xmlns:a="http://schemas.openxmlformats.org/drawingml/2006/main">
          <a:off x="2551206" y="1358213"/>
          <a:ext cx="554227" cy="241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t>
          </a:r>
          <a:r>
            <a:rPr lang="en-US" dirty="0"/>
            <a:t>5.6</a:t>
          </a:r>
          <a:r>
            <a:rPr lang="en-US" sz="1100" dirty="0"/>
            <a:t>b</a:t>
          </a:r>
        </a:p>
      </cdr:txBody>
    </cdr:sp>
  </cdr:relSizeAnchor>
  <cdr:relSizeAnchor xmlns:cdr="http://schemas.openxmlformats.org/drawingml/2006/chartDrawing">
    <cdr:from>
      <cdr:x>0.23038</cdr:x>
      <cdr:y>0.3755</cdr:y>
    </cdr:from>
    <cdr:to>
      <cdr:x>0.29726</cdr:x>
      <cdr:y>0.4424</cdr:y>
    </cdr:to>
    <cdr:sp macro="" textlink="">
      <cdr:nvSpPr>
        <cdr:cNvPr id="11" name="TextBox 1">
          <a:extLst xmlns:a="http://schemas.openxmlformats.org/drawingml/2006/main">
            <a:ext uri="{FF2B5EF4-FFF2-40B4-BE49-F238E27FC236}">
              <a16:creationId xmlns:a16="http://schemas.microsoft.com/office/drawing/2014/main" id="{420E9234-FC2D-45D3-8E10-820E4AC66698}"/>
            </a:ext>
          </a:extLst>
        </cdr:cNvPr>
        <cdr:cNvSpPr txBox="1"/>
      </cdr:nvSpPr>
      <cdr:spPr>
        <a:xfrm xmlns:a="http://schemas.openxmlformats.org/drawingml/2006/main">
          <a:off x="1909180" y="1358213"/>
          <a:ext cx="554227" cy="241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t>
          </a:r>
          <a:r>
            <a:rPr lang="en-US" dirty="0"/>
            <a:t>5.6</a:t>
          </a:r>
          <a:r>
            <a:rPr lang="en-US" sz="1100" dirty="0"/>
            <a:t>b</a:t>
          </a:r>
        </a:p>
      </cdr:txBody>
    </cdr:sp>
  </cdr:relSizeAnchor>
  <cdr:relSizeAnchor xmlns:cdr="http://schemas.openxmlformats.org/drawingml/2006/chartDrawing">
    <cdr:from>
      <cdr:x>0.15525</cdr:x>
      <cdr:y>0.3755</cdr:y>
    </cdr:from>
    <cdr:to>
      <cdr:x>0.22213</cdr:x>
      <cdr:y>0.4424</cdr:y>
    </cdr:to>
    <cdr:sp macro="" textlink="">
      <cdr:nvSpPr>
        <cdr:cNvPr id="12" name="TextBox 1">
          <a:extLst xmlns:a="http://schemas.openxmlformats.org/drawingml/2006/main">
            <a:ext uri="{FF2B5EF4-FFF2-40B4-BE49-F238E27FC236}">
              <a16:creationId xmlns:a16="http://schemas.microsoft.com/office/drawing/2014/main" id="{420E9234-FC2D-45D3-8E10-820E4AC66698}"/>
            </a:ext>
          </a:extLst>
        </cdr:cNvPr>
        <cdr:cNvSpPr txBox="1"/>
      </cdr:nvSpPr>
      <cdr:spPr>
        <a:xfrm xmlns:a="http://schemas.openxmlformats.org/drawingml/2006/main">
          <a:off x="1286610" y="1358213"/>
          <a:ext cx="554227" cy="241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t>
          </a:r>
          <a:r>
            <a:rPr lang="en-US" dirty="0"/>
            <a:t>5.7</a:t>
          </a:r>
          <a:r>
            <a:rPr lang="en-US" sz="1100" dirty="0"/>
            <a:t>b</a:t>
          </a:r>
        </a:p>
      </cdr:txBody>
    </cdr:sp>
  </cdr:relSizeAnchor>
  <cdr:relSizeAnchor xmlns:cdr="http://schemas.openxmlformats.org/drawingml/2006/chartDrawing">
    <cdr:from>
      <cdr:x>0.07778</cdr:x>
      <cdr:y>0.4331</cdr:y>
    </cdr:from>
    <cdr:to>
      <cdr:x>0.14466</cdr:x>
      <cdr:y>0.5</cdr:y>
    </cdr:to>
    <cdr:sp macro="" textlink="">
      <cdr:nvSpPr>
        <cdr:cNvPr id="13" name="TextBox 1">
          <a:extLst xmlns:a="http://schemas.openxmlformats.org/drawingml/2006/main">
            <a:ext uri="{FF2B5EF4-FFF2-40B4-BE49-F238E27FC236}">
              <a16:creationId xmlns:a16="http://schemas.microsoft.com/office/drawing/2014/main" id="{420E9234-FC2D-45D3-8E10-820E4AC66698}"/>
            </a:ext>
          </a:extLst>
        </cdr:cNvPr>
        <cdr:cNvSpPr txBox="1"/>
      </cdr:nvSpPr>
      <cdr:spPr>
        <a:xfrm xmlns:a="http://schemas.openxmlformats.org/drawingml/2006/main">
          <a:off x="644585" y="1566574"/>
          <a:ext cx="554227" cy="241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a:t>
          </a:r>
          <a:r>
            <a:rPr lang="en-US" dirty="0"/>
            <a:t>4.8</a:t>
          </a:r>
          <a:r>
            <a:rPr lang="en-US" sz="1100" dirty="0"/>
            <a:t>b</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2E97E2C-944D-4E7B-9EB8-0413558B6E9F}" type="datetimeFigureOut">
              <a:rPr lang="en-US" smtClean="0"/>
              <a:t>8/13/2021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266CB1A-B549-4DF9-97DA-A11211E0B33A}" type="slidenum">
              <a:rPr lang="en-US" smtClean="0"/>
              <a:t>‹#›</a:t>
            </a:fld>
            <a:endParaRPr lang="en-US"/>
          </a:p>
        </p:txBody>
      </p:sp>
    </p:spTree>
    <p:extLst>
      <p:ext uri="{BB962C8B-B14F-4D97-AF65-F5344CB8AC3E}">
        <p14:creationId xmlns:p14="http://schemas.microsoft.com/office/powerpoint/2010/main" val="922176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8" name="TextBox 7"/>
          <p:cNvSpPr txBox="1"/>
          <p:nvPr userDrawn="1"/>
        </p:nvSpPr>
        <p:spPr>
          <a:xfrm>
            <a:off x="10269324" y="6153803"/>
            <a:ext cx="1381112" cy="246221"/>
          </a:xfrm>
          <a:prstGeom prst="rect">
            <a:avLst/>
          </a:prstGeom>
          <a:noFill/>
        </p:spPr>
        <p:txBody>
          <a:bodyPr wrap="square" rtlCol="0">
            <a:spAutoFit/>
          </a:bodyPr>
          <a:lstStyle/>
          <a:p>
            <a:pPr algn="r"/>
            <a:r>
              <a:rPr lang="en-US" sz="1000" dirty="0">
                <a:solidFill>
                  <a:schemeClr val="bg1"/>
                </a:solidFill>
                <a:latin typeface="Times New Roman" panose="02020603050405020304" pitchFamily="18" charset="0"/>
                <a:cs typeface="Times New Roman" panose="02020603050405020304" pitchFamily="18" charset="0"/>
              </a:rPr>
              <a:t>September 2,</a:t>
            </a:r>
            <a:r>
              <a:rPr lang="en-US" sz="1000" baseline="0" dirty="0">
                <a:solidFill>
                  <a:schemeClr val="bg1"/>
                </a:solidFill>
                <a:latin typeface="Times New Roman" panose="02020603050405020304" pitchFamily="18" charset="0"/>
                <a:cs typeface="Times New Roman" panose="02020603050405020304" pitchFamily="18" charset="0"/>
              </a:rPr>
              <a:t> </a:t>
            </a:r>
            <a:r>
              <a:rPr lang="en-US" sz="1000" dirty="0">
                <a:solidFill>
                  <a:schemeClr val="bg1"/>
                </a:solidFill>
                <a:latin typeface="Times New Roman" panose="02020603050405020304" pitchFamily="18" charset="0"/>
                <a:cs typeface="Times New Roman" panose="02020603050405020304" pitchFamily="18" charset="0"/>
              </a:rPr>
              <a:t>2021</a:t>
            </a:r>
          </a:p>
        </p:txBody>
      </p:sp>
      <p:sp>
        <p:nvSpPr>
          <p:cNvPr id="9" name="TextBox 8"/>
          <p:cNvSpPr txBox="1"/>
          <p:nvPr userDrawn="1"/>
        </p:nvSpPr>
        <p:spPr>
          <a:xfrm>
            <a:off x="6096000" y="6281415"/>
            <a:ext cx="1873188" cy="276999"/>
          </a:xfrm>
          <a:prstGeom prst="rect">
            <a:avLst/>
          </a:prstGeom>
          <a:noFill/>
        </p:spPr>
        <p:txBody>
          <a:bodyPr wrap="square" rtlCol="0">
            <a:spAutoFit/>
          </a:bodyPr>
          <a:lstStyle/>
          <a:p>
            <a:pPr algn="ctr"/>
            <a:r>
              <a:rPr lang="en-US" sz="1200" dirty="0">
                <a:solidFill>
                  <a:schemeClr val="bg1"/>
                </a:solidFill>
                <a:latin typeface="Times New Roman" panose="02020603050405020304" pitchFamily="18" charset="0"/>
                <a:cs typeface="Times New Roman" panose="02020603050405020304" pitchFamily="18" charset="0"/>
              </a:rPr>
              <a:t>OPEN – FIN – INFO 1-</a:t>
            </a:r>
            <a:fld id="{317E169A-5B5F-4C04-91D1-D4C11F443EFC}" type="slidenum">
              <a:rPr lang="en-US" sz="1200" smtClean="0">
                <a:solidFill>
                  <a:schemeClr val="bg1"/>
                </a:solidFill>
                <a:latin typeface="Times New Roman" panose="02020603050405020304" pitchFamily="18" charset="0"/>
                <a:cs typeface="Times New Roman" panose="02020603050405020304" pitchFamily="18" charset="0"/>
              </a:rPr>
              <a:t>‹#›</a:t>
            </a:fld>
            <a:endParaRPr lang="en-US" sz="1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312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1"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400801" y="6354933"/>
            <a:ext cx="1365327" cy="365125"/>
          </a:xfrm>
          <a:prstGeom prst="rect">
            <a:avLst/>
          </a:prstGeom>
        </p:spPr>
        <p:txBody>
          <a:bodyPr/>
          <a:lstStyle/>
          <a:p>
            <a:fld id="{9D809BDD-55FA-4905-B8BD-7C3D7E03DE44}" type="datetime1">
              <a:rPr lang="en-US" smtClean="0"/>
              <a:t>8/13/2021</a:t>
            </a:fld>
            <a:endParaRPr lang="en-US"/>
          </a:p>
        </p:txBody>
      </p:sp>
      <p:sp>
        <p:nvSpPr>
          <p:cNvPr id="6" name="Footer Placeholder 5"/>
          <p:cNvSpPr>
            <a:spLocks noGrp="1"/>
          </p:cNvSpPr>
          <p:nvPr>
            <p:ph type="ftr" sz="quarter" idx="11"/>
          </p:nvPr>
        </p:nvSpPr>
        <p:spPr>
          <a:xfrm>
            <a:off x="7960659" y="6356352"/>
            <a:ext cx="2494879"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0650072" y="6356352"/>
            <a:ext cx="703729" cy="365125"/>
          </a:xfrm>
          <a:prstGeom prst="rect">
            <a:avLst/>
          </a:prstGeom>
        </p:spPr>
        <p:txBody>
          <a:bodyPr/>
          <a:lstStyle/>
          <a:p>
            <a:fld id="{C6C19187-0210-4CC7-AE51-7FFB2AB5533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4075296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1"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400801" y="6354933"/>
            <a:ext cx="1365327" cy="365125"/>
          </a:xfrm>
          <a:prstGeom prst="rect">
            <a:avLst/>
          </a:prstGeom>
        </p:spPr>
        <p:txBody>
          <a:bodyPr/>
          <a:lstStyle/>
          <a:p>
            <a:fld id="{8086DF94-0994-4495-9DB7-364218E6529B}" type="datetime1">
              <a:rPr lang="en-US" smtClean="0"/>
              <a:t>8/13/2021</a:t>
            </a:fld>
            <a:endParaRPr lang="en-US"/>
          </a:p>
        </p:txBody>
      </p:sp>
      <p:sp>
        <p:nvSpPr>
          <p:cNvPr id="6" name="Footer Placeholder 5"/>
          <p:cNvSpPr>
            <a:spLocks noGrp="1"/>
          </p:cNvSpPr>
          <p:nvPr>
            <p:ph type="ftr" sz="quarter" idx="11"/>
          </p:nvPr>
        </p:nvSpPr>
        <p:spPr>
          <a:xfrm>
            <a:off x="7960659" y="6356352"/>
            <a:ext cx="2494879"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0650072" y="6356352"/>
            <a:ext cx="703729" cy="365125"/>
          </a:xfrm>
          <a:prstGeom prst="rect">
            <a:avLst/>
          </a:prstGeom>
        </p:spPr>
        <p:txBody>
          <a:bodyPr/>
          <a:lstStyle/>
          <a:p>
            <a:fld id="{C6C19187-0210-4CC7-AE51-7FFB2AB5533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4063899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1"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00801" y="6354933"/>
            <a:ext cx="1365327" cy="365125"/>
          </a:xfrm>
          <a:prstGeom prst="rect">
            <a:avLst/>
          </a:prstGeom>
        </p:spPr>
        <p:txBody>
          <a:bodyPr/>
          <a:lstStyle/>
          <a:p>
            <a:fld id="{51D9B6F3-1F38-4A32-88BF-EAE5970D1DEB}" type="datetime1">
              <a:rPr lang="en-US" smtClean="0"/>
              <a:t>8/13/2021</a:t>
            </a:fld>
            <a:endParaRPr lang="en-US"/>
          </a:p>
        </p:txBody>
      </p:sp>
      <p:sp>
        <p:nvSpPr>
          <p:cNvPr id="5" name="Footer Placeholder 4"/>
          <p:cNvSpPr>
            <a:spLocks noGrp="1"/>
          </p:cNvSpPr>
          <p:nvPr>
            <p:ph type="ftr" sz="quarter" idx="11"/>
          </p:nvPr>
        </p:nvSpPr>
        <p:spPr>
          <a:xfrm>
            <a:off x="7960659" y="6356352"/>
            <a:ext cx="2494879"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0650072" y="6356352"/>
            <a:ext cx="703729" cy="365125"/>
          </a:xfrm>
          <a:prstGeom prst="rect">
            <a:avLst/>
          </a:prstGeom>
        </p:spPr>
        <p:txBody>
          <a:bodyPr/>
          <a:lstStyle/>
          <a:p>
            <a:fld id="{C6C19187-0210-4CC7-AE51-7FFB2AB55339}"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1355547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rot="5400000">
            <a:off x="-3159012" y="3045302"/>
            <a:ext cx="7086122"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894436" y="1582472"/>
            <a:ext cx="2745946" cy="365760"/>
          </a:xfrm>
          <a:prstGeom prst="rect">
            <a:avLst/>
          </a:prstGeom>
        </p:spPr>
      </p:pic>
      <p:sp>
        <p:nvSpPr>
          <p:cNvPr id="4" name="Date Placeholder 3"/>
          <p:cNvSpPr>
            <a:spLocks noGrp="1"/>
          </p:cNvSpPr>
          <p:nvPr>
            <p:ph type="dt" sz="half" idx="10"/>
          </p:nvPr>
        </p:nvSpPr>
        <p:spPr>
          <a:xfrm rot="5400000">
            <a:off x="-123892" y="4583077"/>
            <a:ext cx="1204854" cy="365125"/>
          </a:xfrm>
          <a:prstGeom prst="rect">
            <a:avLst/>
          </a:prstGeom>
        </p:spPr>
        <p:txBody>
          <a:bodyPr/>
          <a:lstStyle/>
          <a:p>
            <a:fld id="{F53E6520-C5B9-4C69-92E6-F8E6353D3C23}" type="datetime1">
              <a:rPr lang="en-US" smtClean="0"/>
              <a:t>8/13/2021</a:t>
            </a:fld>
            <a:endParaRPr lang="en-US" dirty="0"/>
          </a:p>
        </p:txBody>
      </p:sp>
      <p:sp>
        <p:nvSpPr>
          <p:cNvPr id="6" name="Slide Number Placeholder 5"/>
          <p:cNvSpPr>
            <a:spLocks noGrp="1"/>
          </p:cNvSpPr>
          <p:nvPr>
            <p:ph type="sldNum" sz="quarter" idx="12"/>
          </p:nvPr>
        </p:nvSpPr>
        <p:spPr>
          <a:xfrm rot="5400000">
            <a:off x="126673" y="5642537"/>
            <a:ext cx="703729" cy="365125"/>
          </a:xfrm>
          <a:prstGeom prst="rect">
            <a:avLst/>
          </a:prstGeom>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224543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userDrawn="1"/>
        </p:nvSpPr>
        <p:spPr>
          <a:xfrm>
            <a:off x="10269324" y="6153803"/>
            <a:ext cx="1381112" cy="246221"/>
          </a:xfrm>
          <a:prstGeom prst="rect">
            <a:avLst/>
          </a:prstGeom>
          <a:noFill/>
        </p:spPr>
        <p:txBody>
          <a:bodyPr wrap="square" rtlCol="0">
            <a:spAutoFit/>
          </a:bodyPr>
          <a:lstStyle/>
          <a:p>
            <a:pPr algn="r"/>
            <a:r>
              <a:rPr lang="en-US" sz="1000" dirty="0">
                <a:solidFill>
                  <a:schemeClr val="bg1"/>
                </a:solidFill>
                <a:latin typeface="Times New Roman" panose="02020603050405020304" pitchFamily="18" charset="0"/>
                <a:cs typeface="Times New Roman" panose="02020603050405020304" pitchFamily="18" charset="0"/>
              </a:rPr>
              <a:t>September 2,</a:t>
            </a:r>
            <a:r>
              <a:rPr lang="en-US" sz="1000" baseline="0" dirty="0">
                <a:solidFill>
                  <a:schemeClr val="bg1"/>
                </a:solidFill>
                <a:latin typeface="Times New Roman" panose="02020603050405020304" pitchFamily="18" charset="0"/>
                <a:cs typeface="Times New Roman" panose="02020603050405020304" pitchFamily="18" charset="0"/>
              </a:rPr>
              <a:t> </a:t>
            </a:r>
            <a:r>
              <a:rPr lang="en-US" sz="1000" dirty="0">
                <a:solidFill>
                  <a:schemeClr val="bg1"/>
                </a:solidFill>
                <a:latin typeface="Times New Roman" panose="02020603050405020304" pitchFamily="18" charset="0"/>
                <a:cs typeface="Times New Roman" panose="02020603050405020304" pitchFamily="18" charset="0"/>
              </a:rPr>
              <a:t>2021</a:t>
            </a:r>
          </a:p>
        </p:txBody>
      </p:sp>
      <p:sp>
        <p:nvSpPr>
          <p:cNvPr id="8" name="TextBox 7"/>
          <p:cNvSpPr txBox="1"/>
          <p:nvPr userDrawn="1"/>
        </p:nvSpPr>
        <p:spPr>
          <a:xfrm>
            <a:off x="6096000" y="6281415"/>
            <a:ext cx="1873188" cy="276999"/>
          </a:xfrm>
          <a:prstGeom prst="rect">
            <a:avLst/>
          </a:prstGeom>
          <a:noFill/>
        </p:spPr>
        <p:txBody>
          <a:bodyPr wrap="square" rtlCol="0">
            <a:spAutoFit/>
          </a:bodyPr>
          <a:lstStyle/>
          <a:p>
            <a:pPr algn="ctr"/>
            <a:r>
              <a:rPr lang="en-US" sz="1200" dirty="0">
                <a:solidFill>
                  <a:schemeClr val="bg1"/>
                </a:solidFill>
                <a:latin typeface="Times New Roman" panose="02020603050405020304" pitchFamily="18" charset="0"/>
                <a:cs typeface="Times New Roman" panose="02020603050405020304" pitchFamily="18" charset="0"/>
              </a:rPr>
              <a:t>OPEN – FIN – INFO 1-</a:t>
            </a:r>
            <a:fld id="{317E169A-5B5F-4C04-91D1-D4C11F443EFC}" type="slidenum">
              <a:rPr lang="en-US" sz="1200" smtClean="0">
                <a:solidFill>
                  <a:schemeClr val="bg1"/>
                </a:solidFill>
                <a:latin typeface="Times New Roman" panose="02020603050405020304" pitchFamily="18" charset="0"/>
                <a:cs typeface="Times New Roman" panose="02020603050405020304" pitchFamily="18" charset="0"/>
              </a:rPr>
              <a:t>‹#›</a:t>
            </a:fld>
            <a:endParaRPr lang="en-US" sz="1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888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1"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8"/>
          <p:cNvSpPr txBox="1"/>
          <p:nvPr userDrawn="1"/>
        </p:nvSpPr>
        <p:spPr>
          <a:xfrm>
            <a:off x="10269324" y="6153803"/>
            <a:ext cx="1381112" cy="246221"/>
          </a:xfrm>
          <a:prstGeom prst="rect">
            <a:avLst/>
          </a:prstGeom>
          <a:noFill/>
        </p:spPr>
        <p:txBody>
          <a:bodyPr wrap="square" rtlCol="0">
            <a:spAutoFit/>
          </a:bodyPr>
          <a:lstStyle/>
          <a:p>
            <a:pPr algn="r"/>
            <a:r>
              <a:rPr lang="en-US" sz="1000" dirty="0">
                <a:solidFill>
                  <a:schemeClr val="bg1"/>
                </a:solidFill>
                <a:latin typeface="Times New Roman" panose="02020603050405020304" pitchFamily="18" charset="0"/>
                <a:cs typeface="Times New Roman" panose="02020603050405020304" pitchFamily="18" charset="0"/>
              </a:rPr>
              <a:t>September 2,</a:t>
            </a:r>
            <a:r>
              <a:rPr lang="en-US" sz="1000" baseline="0" dirty="0">
                <a:solidFill>
                  <a:schemeClr val="bg1"/>
                </a:solidFill>
                <a:latin typeface="Times New Roman" panose="02020603050405020304" pitchFamily="18" charset="0"/>
                <a:cs typeface="Times New Roman" panose="02020603050405020304" pitchFamily="18" charset="0"/>
              </a:rPr>
              <a:t> </a:t>
            </a:r>
            <a:r>
              <a:rPr lang="en-US" sz="1000" dirty="0">
                <a:solidFill>
                  <a:schemeClr val="bg1"/>
                </a:solidFill>
                <a:latin typeface="Times New Roman" panose="02020603050405020304" pitchFamily="18" charset="0"/>
                <a:cs typeface="Times New Roman" panose="02020603050405020304" pitchFamily="18" charset="0"/>
              </a:rPr>
              <a:t>2021</a:t>
            </a:r>
          </a:p>
        </p:txBody>
      </p:sp>
      <p:sp>
        <p:nvSpPr>
          <p:cNvPr id="10" name="TextBox 9"/>
          <p:cNvSpPr txBox="1"/>
          <p:nvPr userDrawn="1"/>
        </p:nvSpPr>
        <p:spPr>
          <a:xfrm>
            <a:off x="6096000" y="6281415"/>
            <a:ext cx="1873188" cy="276999"/>
          </a:xfrm>
          <a:prstGeom prst="rect">
            <a:avLst/>
          </a:prstGeom>
          <a:noFill/>
        </p:spPr>
        <p:txBody>
          <a:bodyPr wrap="square" rtlCol="0">
            <a:spAutoFit/>
          </a:bodyPr>
          <a:lstStyle/>
          <a:p>
            <a:pPr algn="ctr"/>
            <a:r>
              <a:rPr lang="en-US" sz="1200" dirty="0">
                <a:solidFill>
                  <a:schemeClr val="bg1"/>
                </a:solidFill>
                <a:latin typeface="Times New Roman" panose="02020603050405020304" pitchFamily="18" charset="0"/>
                <a:cs typeface="Times New Roman" panose="02020603050405020304" pitchFamily="18" charset="0"/>
              </a:rPr>
              <a:t>OPEN – FIN – INFO 1-</a:t>
            </a:r>
            <a:fld id="{317E169A-5B5F-4C04-91D1-D4C11F443EFC}" type="slidenum">
              <a:rPr lang="en-US" sz="1200" smtClean="0">
                <a:solidFill>
                  <a:schemeClr val="bg1"/>
                </a:solidFill>
                <a:latin typeface="Times New Roman" panose="02020603050405020304" pitchFamily="18" charset="0"/>
                <a:cs typeface="Times New Roman" panose="02020603050405020304" pitchFamily="18" charset="0"/>
              </a:rPr>
              <a:t>‹#›</a:t>
            </a:fld>
            <a:endParaRPr lang="en-US" sz="1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5493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eature Program Layout">
    <p:spTree>
      <p:nvGrpSpPr>
        <p:cNvPr id="1" name=""/>
        <p:cNvGrpSpPr/>
        <p:nvPr/>
      </p:nvGrpSpPr>
      <p:grpSpPr>
        <a:xfrm>
          <a:off x="0" y="0"/>
          <a:ext cx="0" cy="0"/>
          <a:chOff x="0" y="0"/>
          <a:chExt cx="0" cy="0"/>
        </a:xfrm>
      </p:grpSpPr>
      <p:sp>
        <p:nvSpPr>
          <p:cNvPr id="11" name="Rectangle 10"/>
          <p:cNvSpPr/>
          <p:nvPr userDrawn="1"/>
        </p:nvSpPr>
        <p:spPr>
          <a:xfrm>
            <a:off x="1"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Date Placeholder 2"/>
          <p:cNvSpPr>
            <a:spLocks noGrp="1"/>
          </p:cNvSpPr>
          <p:nvPr>
            <p:ph type="dt" sz="half" idx="10"/>
          </p:nvPr>
        </p:nvSpPr>
        <p:spPr>
          <a:xfrm>
            <a:off x="6400801" y="6354933"/>
            <a:ext cx="1365327" cy="365125"/>
          </a:xfrm>
          <a:prstGeom prst="rect">
            <a:avLst/>
          </a:prstGeom>
        </p:spPr>
        <p:txBody>
          <a:bodyPr/>
          <a:lstStyle/>
          <a:p>
            <a:fld id="{8715E4A2-5BBC-465A-8F04-D58E3186B83D}" type="datetime1">
              <a:rPr lang="en-US" smtClean="0"/>
              <a:pPr/>
              <a:t>8/13/2021</a:t>
            </a:fld>
            <a:endParaRPr lang="en-US"/>
          </a:p>
        </p:txBody>
      </p:sp>
      <p:sp>
        <p:nvSpPr>
          <p:cNvPr id="4" name="Footer Placeholder 3"/>
          <p:cNvSpPr>
            <a:spLocks noGrp="1"/>
          </p:cNvSpPr>
          <p:nvPr>
            <p:ph type="ftr" sz="quarter" idx="11"/>
          </p:nvPr>
        </p:nvSpPr>
        <p:spPr>
          <a:xfrm>
            <a:off x="7960659" y="6356352"/>
            <a:ext cx="2494879"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10650072" y="6356352"/>
            <a:ext cx="703729" cy="365125"/>
          </a:xfrm>
          <a:prstGeom prst="rect">
            <a:avLst/>
          </a:prstGeom>
        </p:spPr>
        <p:txBody>
          <a:bodyPr/>
          <a:lstStyle/>
          <a:p>
            <a:fld id="{C6C19187-0210-4CC7-AE51-7FFB2AB55339}" type="slidenum">
              <a:rPr lang="en-US" smtClean="0"/>
              <a:pPr/>
              <a:t>‹#›</a:t>
            </a:fld>
            <a:endParaRPr lang="en-US"/>
          </a:p>
        </p:txBody>
      </p:sp>
      <p:cxnSp>
        <p:nvCxnSpPr>
          <p:cNvPr id="8" name="Straight Connector 7"/>
          <p:cNvCxnSpPr/>
          <p:nvPr/>
        </p:nvCxnSpPr>
        <p:spPr>
          <a:xfrm>
            <a:off x="3068748" y="-18288"/>
            <a:ext cx="0" cy="612648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56304" y="0"/>
            <a:ext cx="0" cy="6089904"/>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userDrawn="1">
            <p:ph idx="1"/>
          </p:nvPr>
        </p:nvSpPr>
        <p:spPr>
          <a:xfrm>
            <a:off x="3195919" y="365125"/>
            <a:ext cx="8677835" cy="5429620"/>
          </a:xfrm>
        </p:spPr>
        <p:txBody>
          <a:bodyPr lIns="274320" tIns="274320" rIns="274320" bIns="274320" anchor="ctr"/>
          <a:lstStyle>
            <a:lvl1pPr marL="0" indent="0" algn="l">
              <a:buNone/>
              <a:defRPr/>
            </a:lvl1pPr>
            <a:lvl2pPr algn="l">
              <a:defRPr/>
            </a:lvl2pPr>
            <a:lvl3pPr algn="l">
              <a:defRPr/>
            </a:lvl3pPr>
            <a:lvl4pPr algn="l">
              <a:defRPr/>
            </a:lvl4pPr>
            <a:lvl5pPr algn="l">
              <a:defRPr/>
            </a:lvl5pPr>
          </a:lstStyle>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276449" y="365127"/>
            <a:ext cx="2552687" cy="5429619"/>
          </a:xfrm>
        </p:spPr>
        <p:txBody>
          <a:bodyPr>
            <a:normAutofit/>
          </a:bodyPr>
          <a:lstStyle>
            <a:lvl1pPr algn="r">
              <a:defRPr sz="2400"/>
            </a:lvl1pPr>
          </a:lstStyle>
          <a:p>
            <a:r>
              <a:rPr lang="en-US" dirty="0"/>
              <a:t>Click to edit Master title style</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48900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1"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00801" y="6354933"/>
            <a:ext cx="1365327" cy="365125"/>
          </a:xfrm>
          <a:prstGeom prst="rect">
            <a:avLst/>
          </a:prstGeom>
        </p:spPr>
        <p:txBody>
          <a:bodyPr/>
          <a:lstStyle/>
          <a:p>
            <a:fld id="{62AAED1B-313E-4B62-8C7C-65548EA49248}" type="datetime1">
              <a:rPr lang="en-US" smtClean="0"/>
              <a:t>8/13/2021</a:t>
            </a:fld>
            <a:endParaRPr lang="en-US"/>
          </a:p>
        </p:txBody>
      </p:sp>
      <p:sp>
        <p:nvSpPr>
          <p:cNvPr id="5" name="Footer Placeholder 4"/>
          <p:cNvSpPr>
            <a:spLocks noGrp="1"/>
          </p:cNvSpPr>
          <p:nvPr>
            <p:ph type="ftr" sz="quarter" idx="11"/>
          </p:nvPr>
        </p:nvSpPr>
        <p:spPr>
          <a:xfrm>
            <a:off x="7960659" y="6356352"/>
            <a:ext cx="2494879"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0650072" y="6356352"/>
            <a:ext cx="703729" cy="365125"/>
          </a:xfrm>
          <a:prstGeom prst="rect">
            <a:avLst/>
          </a:prstGeom>
        </p:spPr>
        <p:txBody>
          <a:bodyPr/>
          <a:lstStyle/>
          <a:p>
            <a:fld id="{C6C19187-0210-4CC7-AE51-7FFB2AB55339}"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3264210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1"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7"/>
            <a:ext cx="5181600" cy="4126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7"/>
            <a:ext cx="5181600" cy="4126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400801" y="6354933"/>
            <a:ext cx="1365327" cy="365125"/>
          </a:xfrm>
          <a:prstGeom prst="rect">
            <a:avLst/>
          </a:prstGeom>
        </p:spPr>
        <p:txBody>
          <a:bodyPr/>
          <a:lstStyle/>
          <a:p>
            <a:fld id="{913ED5CB-31F7-4B4E-962B-A2106D67B258}" type="datetime1">
              <a:rPr lang="en-US" smtClean="0"/>
              <a:t>8/13/2021</a:t>
            </a:fld>
            <a:endParaRPr lang="en-US"/>
          </a:p>
        </p:txBody>
      </p:sp>
      <p:sp>
        <p:nvSpPr>
          <p:cNvPr id="6" name="Footer Placeholder 5"/>
          <p:cNvSpPr>
            <a:spLocks noGrp="1"/>
          </p:cNvSpPr>
          <p:nvPr>
            <p:ph type="ftr" sz="quarter" idx="11"/>
          </p:nvPr>
        </p:nvSpPr>
        <p:spPr>
          <a:xfrm>
            <a:off x="7960659" y="6356352"/>
            <a:ext cx="2494879"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0650072" y="6356352"/>
            <a:ext cx="703729" cy="365125"/>
          </a:xfrm>
          <a:prstGeom prst="rect">
            <a:avLst/>
          </a:prstGeom>
        </p:spPr>
        <p:txBody>
          <a:bodyPr/>
          <a:lstStyle/>
          <a:p>
            <a:fld id="{C6C19187-0210-4CC7-AE51-7FFB2AB5533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3097228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1"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7"/>
            <a:ext cx="5157787" cy="34468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7"/>
            <a:ext cx="5183188" cy="34468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400801" y="6354933"/>
            <a:ext cx="1365327" cy="365125"/>
          </a:xfrm>
          <a:prstGeom prst="rect">
            <a:avLst/>
          </a:prstGeom>
        </p:spPr>
        <p:txBody>
          <a:bodyPr/>
          <a:lstStyle/>
          <a:p>
            <a:fld id="{41F89C9A-49EC-41D9-936C-28FEBFD9DA84}" type="datetime1">
              <a:rPr lang="en-US" smtClean="0"/>
              <a:t>8/13/2021</a:t>
            </a:fld>
            <a:endParaRPr lang="en-US"/>
          </a:p>
        </p:txBody>
      </p:sp>
      <p:sp>
        <p:nvSpPr>
          <p:cNvPr id="8" name="Footer Placeholder 7"/>
          <p:cNvSpPr>
            <a:spLocks noGrp="1"/>
          </p:cNvSpPr>
          <p:nvPr>
            <p:ph type="ftr" sz="quarter" idx="11"/>
          </p:nvPr>
        </p:nvSpPr>
        <p:spPr>
          <a:xfrm>
            <a:off x="7960659" y="6356352"/>
            <a:ext cx="2494879"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10650072" y="6356352"/>
            <a:ext cx="703729" cy="365125"/>
          </a:xfrm>
          <a:prstGeom prst="rect">
            <a:avLst/>
          </a:prstGeom>
        </p:spPr>
        <p:txBody>
          <a:bodyPr/>
          <a:lstStyle/>
          <a:p>
            <a:fld id="{C6C19187-0210-4CC7-AE51-7FFB2AB55339}" type="slidenum">
              <a:rPr lang="en-US" smtClean="0"/>
              <a:t>‹#›</a:t>
            </a:fld>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297030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1"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400801" y="6354933"/>
            <a:ext cx="1365327" cy="365125"/>
          </a:xfrm>
          <a:prstGeom prst="rect">
            <a:avLst/>
          </a:prstGeom>
        </p:spPr>
        <p:txBody>
          <a:bodyPr/>
          <a:lstStyle/>
          <a:p>
            <a:fld id="{0F780268-55A1-4560-99A4-D44BDB06C860}" type="datetime1">
              <a:rPr lang="en-US" smtClean="0"/>
              <a:t>8/13/2021</a:t>
            </a:fld>
            <a:endParaRPr lang="en-US"/>
          </a:p>
        </p:txBody>
      </p:sp>
      <p:sp>
        <p:nvSpPr>
          <p:cNvPr id="4" name="Footer Placeholder 3"/>
          <p:cNvSpPr>
            <a:spLocks noGrp="1"/>
          </p:cNvSpPr>
          <p:nvPr>
            <p:ph type="ftr" sz="quarter" idx="11"/>
          </p:nvPr>
        </p:nvSpPr>
        <p:spPr>
          <a:xfrm>
            <a:off x="7960659" y="6356352"/>
            <a:ext cx="2494879"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10650072" y="6356352"/>
            <a:ext cx="703729" cy="365125"/>
          </a:xfrm>
          <a:prstGeom prst="rect">
            <a:avLst/>
          </a:prstGeom>
        </p:spPr>
        <p:txBody>
          <a:bodyPr/>
          <a:lstStyle/>
          <a:p>
            <a:fld id="{C6C19187-0210-4CC7-AE51-7FFB2AB55339}"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2401208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1" y="6354933"/>
            <a:ext cx="1365327" cy="365125"/>
          </a:xfrm>
          <a:prstGeom prst="rect">
            <a:avLst/>
          </a:prstGeom>
        </p:spPr>
        <p:txBody>
          <a:bodyPr/>
          <a:lstStyle>
            <a:lvl1pPr>
              <a:defRPr>
                <a:solidFill>
                  <a:schemeClr val="tx1"/>
                </a:solidFill>
              </a:defRPr>
            </a:lvl1pPr>
          </a:lstStyle>
          <a:p>
            <a:fld id="{FE0924F3-9107-4B27-A238-A67E4B823817}" type="datetime1">
              <a:rPr lang="en-US" smtClean="0"/>
              <a:pPr/>
              <a:t>8/13/2021</a:t>
            </a:fld>
            <a:endParaRPr lang="en-US"/>
          </a:p>
        </p:txBody>
      </p:sp>
      <p:sp>
        <p:nvSpPr>
          <p:cNvPr id="3" name="Footer Placeholder 2"/>
          <p:cNvSpPr>
            <a:spLocks noGrp="1"/>
          </p:cNvSpPr>
          <p:nvPr>
            <p:ph type="ftr" sz="quarter" idx="11"/>
          </p:nvPr>
        </p:nvSpPr>
        <p:spPr>
          <a:xfrm>
            <a:off x="7960659" y="6356352"/>
            <a:ext cx="2494879" cy="365125"/>
          </a:xfrm>
          <a:prstGeom prst="rect">
            <a:avLst/>
          </a:prstGeom>
        </p:spPr>
        <p:txBody>
          <a:bodyPr/>
          <a:lstStyle>
            <a:lvl1pPr>
              <a:defRPr>
                <a:solidFill>
                  <a:schemeClr val="tx1"/>
                </a:solidFill>
              </a:defRPr>
            </a:lvl1pPr>
          </a:lstStyle>
          <a:p>
            <a:endParaRPr lang="en-US"/>
          </a:p>
        </p:txBody>
      </p:sp>
      <p:sp>
        <p:nvSpPr>
          <p:cNvPr id="4" name="Slide Number Placeholder 3"/>
          <p:cNvSpPr>
            <a:spLocks noGrp="1"/>
          </p:cNvSpPr>
          <p:nvPr>
            <p:ph type="sldNum" sz="quarter" idx="12"/>
          </p:nvPr>
        </p:nvSpPr>
        <p:spPr>
          <a:xfrm>
            <a:off x="10650072" y="6356352"/>
            <a:ext cx="703729" cy="365125"/>
          </a:xfrm>
          <a:prstGeom prst="rect">
            <a:avLst/>
          </a:prstGeom>
        </p:spPr>
        <p:txBody>
          <a:bodyPr/>
          <a:lstStyle>
            <a:lvl1pPr>
              <a:defRPr>
                <a:solidFill>
                  <a:schemeClr val="tx1"/>
                </a:solidFill>
              </a:defRPr>
            </a:lvl1pPr>
          </a:lstStyle>
          <a:p>
            <a:fld id="{C6C19187-0210-4CC7-AE51-7FFB2AB55339}" type="slidenum">
              <a:rPr lang="en-US" smtClean="0"/>
              <a:pPr/>
              <a:t>‹#›</a:t>
            </a:fld>
            <a:endParaRPr lang="en-US"/>
          </a:p>
        </p:txBody>
      </p:sp>
    </p:spTree>
    <p:extLst>
      <p:ext uri="{BB962C8B-B14F-4D97-AF65-F5344CB8AC3E}">
        <p14:creationId xmlns:p14="http://schemas.microsoft.com/office/powerpoint/2010/main" val="2805933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sp>
        <p:nvSpPr>
          <p:cNvPr id="5" name="Rectangle 4"/>
          <p:cNvSpPr/>
          <p:nvPr userDrawn="1"/>
        </p:nvSpPr>
        <p:spPr>
          <a:xfrm>
            <a:off x="1"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a:xfrm>
            <a:off x="6400801" y="6354933"/>
            <a:ext cx="1365327" cy="365125"/>
          </a:xfrm>
          <a:prstGeom prst="rect">
            <a:avLst/>
          </a:prstGeom>
        </p:spPr>
        <p:txBody>
          <a:bodyPr/>
          <a:lstStyle/>
          <a:p>
            <a:fld id="{FE0924F3-9107-4B27-A238-A67E4B823817}" type="datetime1">
              <a:rPr lang="en-US" smtClean="0"/>
              <a:t>8/13/2021</a:t>
            </a:fld>
            <a:endParaRPr lang="en-US"/>
          </a:p>
        </p:txBody>
      </p:sp>
      <p:sp>
        <p:nvSpPr>
          <p:cNvPr id="3" name="Footer Placeholder 2"/>
          <p:cNvSpPr>
            <a:spLocks noGrp="1"/>
          </p:cNvSpPr>
          <p:nvPr>
            <p:ph type="ftr" sz="quarter" idx="11"/>
          </p:nvPr>
        </p:nvSpPr>
        <p:spPr>
          <a:xfrm>
            <a:off x="7960659" y="6356352"/>
            <a:ext cx="2494879"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650072" y="6356352"/>
            <a:ext cx="703729" cy="365125"/>
          </a:xfrm>
          <a:prstGeom prst="rect">
            <a:avLst/>
          </a:prstGeom>
        </p:spPr>
        <p:txBody>
          <a:bodyPr/>
          <a:lstStyle/>
          <a:p>
            <a:fld id="{C6C19187-0210-4CC7-AE51-7FFB2AB55339}"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4253917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11450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10101944" y="6128032"/>
            <a:ext cx="1841483" cy="246221"/>
          </a:xfrm>
          <a:prstGeom prst="rect">
            <a:avLst/>
          </a:prstGeom>
          <a:noFill/>
        </p:spPr>
        <p:txBody>
          <a:bodyPr wrap="square" rtlCol="0">
            <a:spAutoFit/>
          </a:bodyPr>
          <a:lstStyle/>
          <a:p>
            <a:pPr algn="r"/>
            <a:r>
              <a:rPr lang="en-US" sz="1000" dirty="0">
                <a:solidFill>
                  <a:schemeClr val="tx1"/>
                </a:solidFill>
                <a:latin typeface="Times New Roman" panose="02020603050405020304" pitchFamily="18" charset="0"/>
                <a:cs typeface="Times New Roman" panose="02020603050405020304" pitchFamily="18" charset="0"/>
              </a:rPr>
              <a:t>September 28-29,</a:t>
            </a:r>
            <a:r>
              <a:rPr lang="en-US" sz="1000" baseline="0" dirty="0">
                <a:solidFill>
                  <a:schemeClr val="tx1"/>
                </a:solidFill>
                <a:latin typeface="Times New Roman" panose="02020603050405020304" pitchFamily="18" charset="0"/>
                <a:cs typeface="Times New Roman" panose="02020603050405020304" pitchFamily="18" charset="0"/>
              </a:rPr>
              <a:t> </a:t>
            </a:r>
            <a:r>
              <a:rPr lang="en-US" sz="1000" dirty="0">
                <a:solidFill>
                  <a:schemeClr val="tx1"/>
                </a:solidFill>
                <a:latin typeface="Times New Roman" panose="02020603050405020304" pitchFamily="18" charset="0"/>
                <a:cs typeface="Times New Roman" panose="02020603050405020304" pitchFamily="18" charset="0"/>
              </a:rPr>
              <a:t>2017</a:t>
            </a:r>
          </a:p>
        </p:txBody>
      </p:sp>
      <p:sp>
        <p:nvSpPr>
          <p:cNvPr id="8" name="TextBox 7"/>
          <p:cNvSpPr txBox="1"/>
          <p:nvPr userDrawn="1"/>
        </p:nvSpPr>
        <p:spPr>
          <a:xfrm>
            <a:off x="5498237" y="6362753"/>
            <a:ext cx="2497584" cy="276999"/>
          </a:xfrm>
          <a:prstGeom prst="rect">
            <a:avLst/>
          </a:prstGeom>
          <a:noFill/>
        </p:spPr>
        <p:txBody>
          <a:bodyPr wrap="square" rtlCol="0">
            <a:spAutoFit/>
          </a:bodyPr>
          <a:lstStyle/>
          <a:p>
            <a:pPr algn="ctr"/>
            <a:r>
              <a:rPr lang="en-US" sz="1200" dirty="0">
                <a:solidFill>
                  <a:schemeClr val="tx1"/>
                </a:solidFill>
                <a:latin typeface="Times New Roman" panose="02020603050405020304" pitchFamily="18" charset="0"/>
                <a:cs typeface="Times New Roman" panose="02020603050405020304" pitchFamily="18" charset="0"/>
              </a:rPr>
              <a:t>OPEN – FIN – INFO 3-</a:t>
            </a:r>
            <a:fld id="{317E169A-5B5F-4C04-91D1-D4C11F443EFC}" type="slidenum">
              <a:rPr lang="en-US" sz="1200" smtClean="0">
                <a:solidFill>
                  <a:schemeClr val="tx1"/>
                </a:solidFill>
                <a:latin typeface="Times New Roman" panose="02020603050405020304" pitchFamily="18" charset="0"/>
                <a:cs typeface="Times New Roman" panose="02020603050405020304" pitchFamily="18" charset="0"/>
              </a:rPr>
              <a:t>‹#›</a:t>
            </a:fld>
            <a:endParaRPr lang="en-US" sz="1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346735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hf hdr="0" ftr="0" dt="0"/>
  <p:txStyles>
    <p:titleStyle>
      <a:lvl1pPr algn="ctr" defTabSz="685800" rtl="0" eaLnBrk="1" latinLnBrk="0" hangingPunct="1">
        <a:lnSpc>
          <a:spcPct val="90000"/>
        </a:lnSpc>
        <a:spcBef>
          <a:spcPct val="0"/>
        </a:spcBef>
        <a:buNone/>
        <a:defRPr sz="3300" kern="1200">
          <a:solidFill>
            <a:schemeClr val="tx2"/>
          </a:solidFill>
          <a:latin typeface="+mj-lt"/>
          <a:ea typeface="+mj-ea"/>
          <a:cs typeface="+mj-cs"/>
        </a:defRPr>
      </a:lvl1pPr>
    </p:titleStyle>
    <p:bodyStyle>
      <a:lvl1pPr marL="171450" indent="-171450" algn="l" defTabSz="685800" rtl="0" eaLnBrk="1" latinLnBrk="0" hangingPunct="1">
        <a:lnSpc>
          <a:spcPct val="90000"/>
        </a:lnSpc>
        <a:spcBef>
          <a:spcPts val="750"/>
        </a:spcBef>
        <a:buClr>
          <a:schemeClr val="tx2"/>
        </a:buClr>
        <a:buFont typeface="Wingdings" panose="05000000000000000000" pitchFamily="2"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tx2"/>
        </a:buClr>
        <a:buFont typeface="Courier New" panose="02070309020205020404" pitchFamily="49" charset="0"/>
        <a:buChar char="o"/>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tx2"/>
        </a:buClr>
        <a:buFont typeface="Wingdings" panose="05000000000000000000" pitchFamily="2"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tx2"/>
        </a:buClr>
        <a:buFont typeface="Courier New" panose="02070309020205020404" pitchFamily="49" charset="0"/>
        <a:buChar char="o"/>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tx2"/>
        </a:buClr>
        <a:buFont typeface="Wingdings" panose="05000000000000000000" pitchFamily="2" charset="2"/>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7521" y="667043"/>
            <a:ext cx="7772400" cy="3938513"/>
          </a:xfrm>
        </p:spPr>
        <p:txBody>
          <a:bodyPr>
            <a:noAutofit/>
          </a:bodyPr>
          <a:lstStyle/>
          <a:p>
            <a:r>
              <a:rPr lang="en-US" sz="2800" dirty="0"/>
              <a:t>University of Missouri System</a:t>
            </a:r>
            <a:br>
              <a:rPr lang="en-US" sz="2800" dirty="0"/>
            </a:br>
            <a:r>
              <a:rPr lang="en-US" sz="2800" dirty="0"/>
              <a:t>Board of Curators</a:t>
            </a:r>
            <a:br>
              <a:rPr lang="en-US" sz="2800" dirty="0"/>
            </a:br>
            <a:r>
              <a:rPr lang="en-US" sz="2800" dirty="0"/>
              <a:t>Finance Committee</a:t>
            </a:r>
            <a:br>
              <a:rPr lang="en-US" sz="2800" dirty="0"/>
            </a:br>
            <a:br>
              <a:rPr lang="en-US" sz="2800" dirty="0"/>
            </a:br>
            <a:br>
              <a:rPr lang="en-US" sz="2800" dirty="0"/>
            </a:br>
            <a:br>
              <a:rPr lang="en-US" sz="2800" dirty="0"/>
            </a:br>
            <a:r>
              <a:rPr lang="en-US" sz="2800" dirty="0"/>
              <a:t>September 2, 2021</a:t>
            </a:r>
            <a:br>
              <a:rPr lang="en-US" sz="2800" dirty="0"/>
            </a:br>
            <a:br>
              <a:rPr lang="en-US" sz="2800" b="1" dirty="0"/>
            </a:br>
            <a:r>
              <a:rPr lang="en-US" sz="2800" b="1" dirty="0"/>
              <a:t>FY2021 Investment Performance Review</a:t>
            </a:r>
            <a:br>
              <a:rPr lang="en-US" sz="2800" b="1" dirty="0"/>
            </a:br>
            <a:r>
              <a:rPr lang="en-US" sz="2800" b="1" dirty="0"/>
              <a:t>UM</a:t>
            </a:r>
          </a:p>
        </p:txBody>
      </p:sp>
    </p:spTree>
    <p:extLst>
      <p:ext uri="{BB962C8B-B14F-4D97-AF65-F5344CB8AC3E}">
        <p14:creationId xmlns:p14="http://schemas.microsoft.com/office/powerpoint/2010/main" val="3032756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p:cNvSpPr txBox="1">
            <a:spLocks/>
          </p:cNvSpPr>
          <p:nvPr/>
        </p:nvSpPr>
        <p:spPr>
          <a:xfrm>
            <a:off x="0" y="0"/>
            <a:ext cx="12192000" cy="1143000"/>
          </a:xfrm>
          <a:prstGeom prst="rect">
            <a:avLst/>
          </a:prstGeom>
        </p:spPr>
        <p:txBody>
          <a:bodyPr anchor="ct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tabLst>
                <a:tab pos="5603875" algn="l"/>
              </a:tabLst>
            </a:pPr>
            <a:r>
              <a:rPr lang="en-US" sz="4400" dirty="0">
                <a:solidFill>
                  <a:srgbClr val="000000"/>
                </a:solidFill>
                <a:latin typeface="+mj-lt"/>
              </a:rPr>
              <a:t>Longer-Term Returns </a:t>
            </a:r>
          </a:p>
          <a:p>
            <a:pPr marL="0" indent="0" algn="ctr">
              <a:buNone/>
              <a:tabLst>
                <a:tab pos="5603875" algn="l"/>
              </a:tabLst>
            </a:pPr>
            <a:r>
              <a:rPr lang="en-US" sz="2000" dirty="0">
                <a:solidFill>
                  <a:srgbClr val="000000"/>
                </a:solidFill>
                <a:latin typeface="+mj-lt"/>
              </a:rPr>
              <a:t>(as of June 30, 2021)</a:t>
            </a:r>
          </a:p>
        </p:txBody>
      </p:sp>
      <p:graphicFrame>
        <p:nvGraphicFramePr>
          <p:cNvPr id="3" name="Table 3">
            <a:extLst>
              <a:ext uri="{FF2B5EF4-FFF2-40B4-BE49-F238E27FC236}">
                <a16:creationId xmlns:a16="http://schemas.microsoft.com/office/drawing/2014/main" id="{BA405B12-BFF1-4C9B-A413-534A967F62CB}"/>
              </a:ext>
            </a:extLst>
          </p:cNvPr>
          <p:cNvGraphicFramePr>
            <a:graphicFrameLocks noGrp="1"/>
          </p:cNvGraphicFramePr>
          <p:nvPr>
            <p:extLst>
              <p:ext uri="{D42A27DB-BD31-4B8C-83A1-F6EECF244321}">
                <p14:modId xmlns:p14="http://schemas.microsoft.com/office/powerpoint/2010/main" val="2683685415"/>
              </p:ext>
            </p:extLst>
          </p:nvPr>
        </p:nvGraphicFramePr>
        <p:xfrm>
          <a:off x="2241826" y="1768427"/>
          <a:ext cx="7708347" cy="2188080"/>
        </p:xfrm>
        <a:graphic>
          <a:graphicData uri="http://schemas.openxmlformats.org/drawingml/2006/table">
            <a:tbl>
              <a:tblPr firstRow="1" bandRow="1">
                <a:tableStyleId>{5C22544A-7EE6-4342-B048-85BDC9FD1C3A}</a:tableStyleId>
              </a:tblPr>
              <a:tblGrid>
                <a:gridCol w="1098826">
                  <a:extLst>
                    <a:ext uri="{9D8B030D-6E8A-4147-A177-3AD203B41FA5}">
                      <a16:colId xmlns:a16="http://schemas.microsoft.com/office/drawing/2014/main" val="3492259947"/>
                    </a:ext>
                  </a:extLst>
                </a:gridCol>
                <a:gridCol w="1441174">
                  <a:extLst>
                    <a:ext uri="{9D8B030D-6E8A-4147-A177-3AD203B41FA5}">
                      <a16:colId xmlns:a16="http://schemas.microsoft.com/office/drawing/2014/main" val="3746561607"/>
                    </a:ext>
                  </a:extLst>
                </a:gridCol>
                <a:gridCol w="1649895">
                  <a:extLst>
                    <a:ext uri="{9D8B030D-6E8A-4147-A177-3AD203B41FA5}">
                      <a16:colId xmlns:a16="http://schemas.microsoft.com/office/drawing/2014/main" val="721133895"/>
                    </a:ext>
                  </a:extLst>
                </a:gridCol>
                <a:gridCol w="1689652">
                  <a:extLst>
                    <a:ext uri="{9D8B030D-6E8A-4147-A177-3AD203B41FA5}">
                      <a16:colId xmlns:a16="http://schemas.microsoft.com/office/drawing/2014/main" val="2654941105"/>
                    </a:ext>
                  </a:extLst>
                </a:gridCol>
                <a:gridCol w="1828800">
                  <a:extLst>
                    <a:ext uri="{9D8B030D-6E8A-4147-A177-3AD203B41FA5}">
                      <a16:colId xmlns:a16="http://schemas.microsoft.com/office/drawing/2014/main" val="343096265"/>
                    </a:ext>
                  </a:extLst>
                </a:gridCol>
              </a:tblGrid>
              <a:tr h="437616">
                <a:tc>
                  <a:txBody>
                    <a:bodyPr/>
                    <a:lstStyle/>
                    <a:p>
                      <a:endParaRPr lang="en-US" sz="1600" dirty="0"/>
                    </a:p>
                  </a:txBody>
                  <a:tcPr marL="107905" marR="107905" marT="53953" marB="53953"/>
                </a:tc>
                <a:tc gridSpan="2">
                  <a:txBody>
                    <a:bodyPr/>
                    <a:lstStyle/>
                    <a:p>
                      <a:pPr algn="ctr"/>
                      <a:r>
                        <a:rPr lang="en-US" sz="1600" dirty="0"/>
                        <a:t>Retirement Plan</a:t>
                      </a:r>
                    </a:p>
                  </a:txBody>
                  <a:tcPr marL="107905" marR="107905" marT="53953" marB="53953" anchor="ctr"/>
                </a:tc>
                <a:tc hMerge="1">
                  <a:txBody>
                    <a:bodyPr/>
                    <a:lstStyle/>
                    <a:p>
                      <a:endParaRPr lang="en-US" sz="1600" dirty="0"/>
                    </a:p>
                  </a:txBody>
                  <a:tcPr marL="107905" marR="107905" marT="53953" marB="53953"/>
                </a:tc>
                <a:tc gridSpan="2">
                  <a:txBody>
                    <a:bodyPr/>
                    <a:lstStyle/>
                    <a:p>
                      <a:pPr algn="ctr"/>
                      <a:r>
                        <a:rPr lang="en-US" sz="1600" dirty="0"/>
                        <a:t>Endowment Pool</a:t>
                      </a:r>
                    </a:p>
                  </a:txBody>
                  <a:tcPr marL="107905" marR="107905" marT="53953" marB="53953" anchor="ctr"/>
                </a:tc>
                <a:tc hMerge="1">
                  <a:txBody>
                    <a:bodyPr/>
                    <a:lstStyle/>
                    <a:p>
                      <a:endParaRPr lang="en-US" sz="1600" dirty="0"/>
                    </a:p>
                  </a:txBody>
                  <a:tcPr marL="107905" marR="107905" marT="53953" marB="53953"/>
                </a:tc>
                <a:extLst>
                  <a:ext uri="{0D108BD9-81ED-4DB2-BD59-A6C34878D82A}">
                    <a16:rowId xmlns:a16="http://schemas.microsoft.com/office/drawing/2014/main" val="707397767"/>
                  </a:ext>
                </a:extLst>
              </a:tr>
              <a:tr h="437616">
                <a:tc>
                  <a:txBody>
                    <a:bodyPr/>
                    <a:lstStyle/>
                    <a:p>
                      <a:endParaRPr lang="en-US" sz="1600" dirty="0"/>
                    </a:p>
                  </a:txBody>
                  <a:tcPr marL="107905" marR="107905" marT="53953" marB="53953"/>
                </a:tc>
                <a:tc>
                  <a:txBody>
                    <a:bodyPr/>
                    <a:lstStyle/>
                    <a:p>
                      <a:pPr algn="ctr"/>
                      <a:r>
                        <a:rPr lang="en-US" sz="1600" b="1" dirty="0"/>
                        <a:t>Actual</a:t>
                      </a:r>
                    </a:p>
                  </a:txBody>
                  <a:tcPr marL="107905" marR="107905" marT="53953" marB="53953" anchor="ctr"/>
                </a:tc>
                <a:tc>
                  <a:txBody>
                    <a:bodyPr/>
                    <a:lstStyle/>
                    <a:p>
                      <a:pPr algn="ctr"/>
                      <a:r>
                        <a:rPr lang="en-US" sz="1600" b="1" dirty="0"/>
                        <a:t>Benchmark</a:t>
                      </a:r>
                    </a:p>
                  </a:txBody>
                  <a:tcPr marL="107905" marR="107905" marT="53953" marB="53953" anchor="ctr"/>
                </a:tc>
                <a:tc>
                  <a:txBody>
                    <a:bodyPr/>
                    <a:lstStyle/>
                    <a:p>
                      <a:pPr algn="ctr"/>
                      <a:r>
                        <a:rPr lang="en-US" sz="1600" b="1" dirty="0"/>
                        <a:t>Actual</a:t>
                      </a:r>
                    </a:p>
                  </a:txBody>
                  <a:tcPr marL="107905" marR="107905" marT="53953" marB="53953" anchor="ctr"/>
                </a:tc>
                <a:tc>
                  <a:txBody>
                    <a:bodyPr/>
                    <a:lstStyle/>
                    <a:p>
                      <a:pPr algn="ctr"/>
                      <a:r>
                        <a:rPr lang="en-US" sz="1600" b="1" dirty="0"/>
                        <a:t>Benchmark</a:t>
                      </a:r>
                    </a:p>
                  </a:txBody>
                  <a:tcPr marL="107905" marR="107905" marT="53953" marB="53953" anchor="ctr"/>
                </a:tc>
                <a:extLst>
                  <a:ext uri="{0D108BD9-81ED-4DB2-BD59-A6C34878D82A}">
                    <a16:rowId xmlns:a16="http://schemas.microsoft.com/office/drawing/2014/main" val="2501257325"/>
                  </a:ext>
                </a:extLst>
              </a:tr>
              <a:tr h="437616">
                <a:tc>
                  <a:txBody>
                    <a:bodyPr/>
                    <a:lstStyle/>
                    <a:p>
                      <a:r>
                        <a:rPr lang="en-US" sz="1600" b="1" dirty="0"/>
                        <a:t>5 Year</a:t>
                      </a:r>
                    </a:p>
                  </a:txBody>
                  <a:tcPr marL="107905" marR="107905" marT="53953" marB="53953"/>
                </a:tc>
                <a:tc>
                  <a:txBody>
                    <a:bodyPr/>
                    <a:lstStyle/>
                    <a:p>
                      <a:pPr algn="ctr"/>
                      <a:r>
                        <a:rPr lang="en-US" sz="1600" b="1" dirty="0"/>
                        <a:t>10.8%</a:t>
                      </a:r>
                    </a:p>
                  </a:txBody>
                  <a:tcPr marL="107905" marR="107905" marT="53953" marB="53953" anchor="ctr"/>
                </a:tc>
                <a:tc>
                  <a:txBody>
                    <a:bodyPr/>
                    <a:lstStyle/>
                    <a:p>
                      <a:pPr algn="ctr"/>
                      <a:r>
                        <a:rPr lang="en-US" sz="1600" b="1" dirty="0"/>
                        <a:t>10.1%</a:t>
                      </a:r>
                    </a:p>
                  </a:txBody>
                  <a:tcPr marL="107905" marR="107905" marT="53953" marB="53953" anchor="ctr"/>
                </a:tc>
                <a:tc>
                  <a:txBody>
                    <a:bodyPr/>
                    <a:lstStyle/>
                    <a:p>
                      <a:pPr algn="ctr"/>
                      <a:r>
                        <a:rPr lang="en-US" sz="1600" b="1" dirty="0"/>
                        <a:t>11.5%</a:t>
                      </a:r>
                    </a:p>
                  </a:txBody>
                  <a:tcPr marL="107905" marR="107905" marT="53953" marB="53953" anchor="ctr"/>
                </a:tc>
                <a:tc>
                  <a:txBody>
                    <a:bodyPr/>
                    <a:lstStyle/>
                    <a:p>
                      <a:pPr algn="ctr"/>
                      <a:r>
                        <a:rPr lang="en-US" sz="1600" b="1" dirty="0"/>
                        <a:t>10.6%</a:t>
                      </a:r>
                    </a:p>
                  </a:txBody>
                  <a:tcPr marL="107905" marR="107905" marT="53953" marB="53953" anchor="ctr"/>
                </a:tc>
                <a:extLst>
                  <a:ext uri="{0D108BD9-81ED-4DB2-BD59-A6C34878D82A}">
                    <a16:rowId xmlns:a16="http://schemas.microsoft.com/office/drawing/2014/main" val="2637985096"/>
                  </a:ext>
                </a:extLst>
              </a:tr>
              <a:tr h="437616">
                <a:tc>
                  <a:txBody>
                    <a:bodyPr/>
                    <a:lstStyle/>
                    <a:p>
                      <a:r>
                        <a:rPr lang="en-US" sz="1600" b="1" dirty="0"/>
                        <a:t>7 Year</a:t>
                      </a:r>
                    </a:p>
                  </a:txBody>
                  <a:tcPr marL="107905" marR="107905" marT="53953" marB="53953"/>
                </a:tc>
                <a:tc>
                  <a:txBody>
                    <a:bodyPr/>
                    <a:lstStyle/>
                    <a:p>
                      <a:pPr algn="ctr"/>
                      <a:r>
                        <a:rPr lang="en-US" sz="1600" b="1" dirty="0"/>
                        <a:t>7.7%</a:t>
                      </a:r>
                    </a:p>
                  </a:txBody>
                  <a:tcPr marL="107905" marR="107905" marT="53953" marB="53953" anchor="ctr"/>
                </a:tc>
                <a:tc>
                  <a:txBody>
                    <a:bodyPr/>
                    <a:lstStyle/>
                    <a:p>
                      <a:pPr algn="ctr"/>
                      <a:r>
                        <a:rPr lang="en-US" sz="1600" b="1" dirty="0"/>
                        <a:t>7.3%</a:t>
                      </a:r>
                    </a:p>
                  </a:txBody>
                  <a:tcPr marL="107905" marR="107905" marT="53953" marB="53953" anchor="ctr"/>
                </a:tc>
                <a:tc>
                  <a:txBody>
                    <a:bodyPr/>
                    <a:lstStyle/>
                    <a:p>
                      <a:pPr algn="ctr"/>
                      <a:r>
                        <a:rPr lang="en-US" sz="1600" b="1" dirty="0"/>
                        <a:t>8.4%</a:t>
                      </a:r>
                    </a:p>
                  </a:txBody>
                  <a:tcPr marL="107905" marR="107905" marT="53953" marB="53953" anchor="ctr"/>
                </a:tc>
                <a:tc>
                  <a:txBody>
                    <a:bodyPr/>
                    <a:lstStyle/>
                    <a:p>
                      <a:pPr algn="ctr"/>
                      <a:r>
                        <a:rPr lang="en-US" sz="1600" b="1" dirty="0"/>
                        <a:t>7.8%</a:t>
                      </a:r>
                    </a:p>
                  </a:txBody>
                  <a:tcPr marL="107905" marR="107905" marT="53953" marB="53953" anchor="ctr"/>
                </a:tc>
                <a:extLst>
                  <a:ext uri="{0D108BD9-81ED-4DB2-BD59-A6C34878D82A}">
                    <a16:rowId xmlns:a16="http://schemas.microsoft.com/office/drawing/2014/main" val="3062785651"/>
                  </a:ext>
                </a:extLst>
              </a:tr>
              <a:tr h="437616">
                <a:tc>
                  <a:txBody>
                    <a:bodyPr/>
                    <a:lstStyle/>
                    <a:p>
                      <a:r>
                        <a:rPr lang="en-US" sz="1600" b="1" dirty="0"/>
                        <a:t>10 Year</a:t>
                      </a:r>
                    </a:p>
                  </a:txBody>
                  <a:tcPr marL="107905" marR="107905" marT="53953" marB="53953"/>
                </a:tc>
                <a:tc>
                  <a:txBody>
                    <a:bodyPr/>
                    <a:lstStyle/>
                    <a:p>
                      <a:pPr algn="ctr"/>
                      <a:r>
                        <a:rPr lang="en-US" sz="1600" b="1" dirty="0"/>
                        <a:t>8.1%</a:t>
                      </a:r>
                    </a:p>
                  </a:txBody>
                  <a:tcPr marL="107905" marR="107905" marT="53953" marB="53953" anchor="ctr"/>
                </a:tc>
                <a:tc>
                  <a:txBody>
                    <a:bodyPr/>
                    <a:lstStyle/>
                    <a:p>
                      <a:pPr algn="ctr"/>
                      <a:r>
                        <a:rPr lang="en-US" sz="1600" b="1" dirty="0"/>
                        <a:t>8.1%</a:t>
                      </a:r>
                    </a:p>
                  </a:txBody>
                  <a:tcPr marL="107905" marR="107905" marT="53953" marB="53953" anchor="ctr"/>
                </a:tc>
                <a:tc>
                  <a:txBody>
                    <a:bodyPr/>
                    <a:lstStyle/>
                    <a:p>
                      <a:pPr algn="ctr"/>
                      <a:r>
                        <a:rPr lang="en-US" sz="1600" b="1" dirty="0"/>
                        <a:t>8.6%</a:t>
                      </a:r>
                    </a:p>
                  </a:txBody>
                  <a:tcPr marL="107905" marR="107905" marT="53953" marB="53953" anchor="ctr"/>
                </a:tc>
                <a:tc>
                  <a:txBody>
                    <a:bodyPr/>
                    <a:lstStyle/>
                    <a:p>
                      <a:pPr algn="ctr"/>
                      <a:r>
                        <a:rPr lang="en-US" sz="1600" b="1" dirty="0"/>
                        <a:t>8.4%</a:t>
                      </a:r>
                    </a:p>
                  </a:txBody>
                  <a:tcPr marL="107905" marR="107905" marT="53953" marB="53953" anchor="ctr"/>
                </a:tc>
                <a:extLst>
                  <a:ext uri="{0D108BD9-81ED-4DB2-BD59-A6C34878D82A}">
                    <a16:rowId xmlns:a16="http://schemas.microsoft.com/office/drawing/2014/main" val="872312328"/>
                  </a:ext>
                </a:extLst>
              </a:tr>
            </a:tbl>
          </a:graphicData>
        </a:graphic>
      </p:graphicFrame>
      <p:sp>
        <p:nvSpPr>
          <p:cNvPr id="4" name="TextBox 3">
            <a:extLst>
              <a:ext uri="{FF2B5EF4-FFF2-40B4-BE49-F238E27FC236}">
                <a16:creationId xmlns:a16="http://schemas.microsoft.com/office/drawing/2014/main" id="{789C2AB1-8593-4007-B0B4-41E1C225AF5F}"/>
              </a:ext>
            </a:extLst>
          </p:cNvPr>
          <p:cNvSpPr txBox="1"/>
          <p:nvPr/>
        </p:nvSpPr>
        <p:spPr>
          <a:xfrm>
            <a:off x="2241827" y="4224130"/>
            <a:ext cx="7708346" cy="369332"/>
          </a:xfrm>
          <a:prstGeom prst="rect">
            <a:avLst/>
          </a:prstGeom>
          <a:noFill/>
          <a:ln>
            <a:solidFill>
              <a:schemeClr val="tx1"/>
            </a:solidFill>
          </a:ln>
        </p:spPr>
        <p:txBody>
          <a:bodyPr wrap="square" rtlCol="0">
            <a:spAutoFit/>
          </a:bodyPr>
          <a:lstStyle/>
          <a:p>
            <a:r>
              <a:rPr lang="en-US" dirty="0"/>
              <a:t>Longer-term returns are all at, or comfortably above, policy benchmarks.</a:t>
            </a:r>
          </a:p>
        </p:txBody>
      </p:sp>
    </p:spTree>
    <p:extLst>
      <p:ext uri="{BB962C8B-B14F-4D97-AF65-F5344CB8AC3E}">
        <p14:creationId xmlns:p14="http://schemas.microsoft.com/office/powerpoint/2010/main" val="2665833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D4A144B1-9C56-4FE6-995C-DCAF55A92288}"/>
              </a:ext>
            </a:extLst>
          </p:cNvPr>
          <p:cNvSpPr txBox="1">
            <a:spLocks/>
          </p:cNvSpPr>
          <p:nvPr/>
        </p:nvSpPr>
        <p:spPr>
          <a:xfrm>
            <a:off x="13982" y="0"/>
            <a:ext cx="12178018" cy="1143000"/>
          </a:xfrm>
          <a:prstGeom prst="rect">
            <a:avLst/>
          </a:prstGeom>
        </p:spPr>
        <p:txBody>
          <a:bodyPr anchor="ct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400" dirty="0">
                <a:solidFill>
                  <a:srgbClr val="000000"/>
                </a:solidFill>
                <a:latin typeface="+mj-lt"/>
              </a:rPr>
              <a:t>General Pool - Portfolio Returns</a:t>
            </a:r>
          </a:p>
          <a:p>
            <a:pPr marL="0" indent="0" algn="ctr">
              <a:buNone/>
            </a:pPr>
            <a:r>
              <a:rPr lang="en-US" sz="2000" dirty="0">
                <a:solidFill>
                  <a:srgbClr val="000000"/>
                </a:solidFill>
              </a:rPr>
              <a:t>(Year Ended June 30, 2021)</a:t>
            </a:r>
          </a:p>
        </p:txBody>
      </p:sp>
      <p:graphicFrame>
        <p:nvGraphicFramePr>
          <p:cNvPr id="3" name="Table 3">
            <a:extLst>
              <a:ext uri="{FF2B5EF4-FFF2-40B4-BE49-F238E27FC236}">
                <a16:creationId xmlns:a16="http://schemas.microsoft.com/office/drawing/2014/main" id="{5FF31513-58EE-45FE-998B-7FC43263D289}"/>
              </a:ext>
            </a:extLst>
          </p:cNvPr>
          <p:cNvGraphicFramePr>
            <a:graphicFrameLocks noGrp="1"/>
          </p:cNvGraphicFramePr>
          <p:nvPr>
            <p:extLst>
              <p:ext uri="{D42A27DB-BD31-4B8C-83A1-F6EECF244321}">
                <p14:modId xmlns:p14="http://schemas.microsoft.com/office/powerpoint/2010/main" val="1252238839"/>
              </p:ext>
            </p:extLst>
          </p:nvPr>
        </p:nvGraphicFramePr>
        <p:xfrm>
          <a:off x="2277050" y="1445221"/>
          <a:ext cx="7390933" cy="2242195"/>
        </p:xfrm>
        <a:graphic>
          <a:graphicData uri="http://schemas.openxmlformats.org/drawingml/2006/table">
            <a:tbl>
              <a:tblPr firstRow="1" bandRow="1">
                <a:tableStyleId>{5C22544A-7EE6-4342-B048-85BDC9FD1C3A}</a:tableStyleId>
              </a:tblPr>
              <a:tblGrid>
                <a:gridCol w="2171661">
                  <a:extLst>
                    <a:ext uri="{9D8B030D-6E8A-4147-A177-3AD203B41FA5}">
                      <a16:colId xmlns:a16="http://schemas.microsoft.com/office/drawing/2014/main" val="134517895"/>
                    </a:ext>
                  </a:extLst>
                </a:gridCol>
                <a:gridCol w="1356188">
                  <a:extLst>
                    <a:ext uri="{9D8B030D-6E8A-4147-A177-3AD203B41FA5}">
                      <a16:colId xmlns:a16="http://schemas.microsoft.com/office/drawing/2014/main" val="1493854377"/>
                    </a:ext>
                  </a:extLst>
                </a:gridCol>
                <a:gridCol w="1385238">
                  <a:extLst>
                    <a:ext uri="{9D8B030D-6E8A-4147-A177-3AD203B41FA5}">
                      <a16:colId xmlns:a16="http://schemas.microsoft.com/office/drawing/2014/main" val="469837714"/>
                    </a:ext>
                  </a:extLst>
                </a:gridCol>
                <a:gridCol w="1296317">
                  <a:extLst>
                    <a:ext uri="{9D8B030D-6E8A-4147-A177-3AD203B41FA5}">
                      <a16:colId xmlns:a16="http://schemas.microsoft.com/office/drawing/2014/main" val="3181422987"/>
                    </a:ext>
                  </a:extLst>
                </a:gridCol>
                <a:gridCol w="1181529">
                  <a:extLst>
                    <a:ext uri="{9D8B030D-6E8A-4147-A177-3AD203B41FA5}">
                      <a16:colId xmlns:a16="http://schemas.microsoft.com/office/drawing/2014/main" val="1713544628"/>
                    </a:ext>
                  </a:extLst>
                </a:gridCol>
              </a:tblGrid>
              <a:tr h="448439">
                <a:tc>
                  <a:txBody>
                    <a:bodyPr/>
                    <a:lstStyle/>
                    <a:p>
                      <a:endParaRPr lang="en-US" sz="1600" b="1" dirty="0"/>
                    </a:p>
                  </a:txBody>
                  <a:tcPr/>
                </a:tc>
                <a:tc>
                  <a:txBody>
                    <a:bodyPr/>
                    <a:lstStyle/>
                    <a:p>
                      <a:pPr algn="ctr"/>
                      <a:r>
                        <a:rPr lang="en-US" sz="1600" b="1" dirty="0"/>
                        <a:t>Mix 6/30/21</a:t>
                      </a:r>
                    </a:p>
                  </a:txBody>
                  <a:tcPr anchor="b"/>
                </a:tc>
                <a:tc>
                  <a:txBody>
                    <a:bodyPr/>
                    <a:lstStyle/>
                    <a:p>
                      <a:pPr algn="ctr"/>
                      <a:r>
                        <a:rPr lang="en-US" sz="1600" b="1" strike="noStrike" baseline="0" dirty="0"/>
                        <a:t>FY21</a:t>
                      </a:r>
                    </a:p>
                  </a:txBody>
                  <a:tcPr anchor="b"/>
                </a:tc>
                <a:tc>
                  <a:txBody>
                    <a:bodyPr/>
                    <a:lstStyle/>
                    <a:p>
                      <a:pPr algn="ctr"/>
                      <a:r>
                        <a:rPr lang="en-US" sz="1600" b="1" strike="noStrike" baseline="0" dirty="0"/>
                        <a:t>Benchmark</a:t>
                      </a:r>
                    </a:p>
                  </a:txBody>
                  <a:tcPr anchor="b"/>
                </a:tc>
                <a:tc>
                  <a:txBody>
                    <a:bodyPr/>
                    <a:lstStyle/>
                    <a:p>
                      <a:pPr algn="ctr"/>
                      <a:r>
                        <a:rPr lang="en-US" sz="1600" b="1" strike="noStrike" baseline="0" dirty="0"/>
                        <a:t>Excess</a:t>
                      </a:r>
                    </a:p>
                  </a:txBody>
                  <a:tcPr anchor="b"/>
                </a:tc>
                <a:extLst>
                  <a:ext uri="{0D108BD9-81ED-4DB2-BD59-A6C34878D82A}">
                    <a16:rowId xmlns:a16="http://schemas.microsoft.com/office/drawing/2014/main" val="1475658907"/>
                  </a:ext>
                </a:extLst>
              </a:tr>
              <a:tr h="448439">
                <a:tc>
                  <a:txBody>
                    <a:bodyPr/>
                    <a:lstStyle/>
                    <a:p>
                      <a:r>
                        <a:rPr lang="en-US" sz="1600" b="1" dirty="0"/>
                        <a:t>Liquidity Portfolio</a:t>
                      </a:r>
                    </a:p>
                  </a:txBody>
                  <a:tcPr/>
                </a:tc>
                <a:tc>
                  <a:txBody>
                    <a:bodyPr/>
                    <a:lstStyle/>
                    <a:p>
                      <a:pPr algn="ctr"/>
                      <a:r>
                        <a:rPr lang="en-US" sz="1600" b="1" dirty="0"/>
                        <a:t>37%</a:t>
                      </a:r>
                    </a:p>
                  </a:txBody>
                  <a:tcPr/>
                </a:tc>
                <a:tc>
                  <a:txBody>
                    <a:bodyPr/>
                    <a:lstStyle/>
                    <a:p>
                      <a:pPr algn="ctr"/>
                      <a:r>
                        <a:rPr lang="en-US" sz="1600" b="1" strike="noStrike" baseline="0" dirty="0"/>
                        <a:t>0.2%</a:t>
                      </a:r>
                    </a:p>
                  </a:txBody>
                  <a:tcPr/>
                </a:tc>
                <a:tc>
                  <a:txBody>
                    <a:bodyPr/>
                    <a:lstStyle/>
                    <a:p>
                      <a:pPr algn="ctr"/>
                      <a:r>
                        <a:rPr lang="en-US" sz="1600" b="1" strike="noStrike" baseline="0" dirty="0"/>
                        <a:t>0.1%</a:t>
                      </a:r>
                    </a:p>
                  </a:txBody>
                  <a:tcPr/>
                </a:tc>
                <a:tc>
                  <a:txBody>
                    <a:bodyPr/>
                    <a:lstStyle/>
                    <a:p>
                      <a:pPr algn="ctr"/>
                      <a:r>
                        <a:rPr lang="en-US" sz="1600" b="1" strike="noStrike" baseline="0" dirty="0"/>
                        <a:t>0.1%</a:t>
                      </a:r>
                    </a:p>
                  </a:txBody>
                  <a:tcPr/>
                </a:tc>
                <a:extLst>
                  <a:ext uri="{0D108BD9-81ED-4DB2-BD59-A6C34878D82A}">
                    <a16:rowId xmlns:a16="http://schemas.microsoft.com/office/drawing/2014/main" val="1443828414"/>
                  </a:ext>
                </a:extLst>
              </a:tr>
              <a:tr h="448439">
                <a:tc>
                  <a:txBody>
                    <a:bodyPr/>
                    <a:lstStyle/>
                    <a:p>
                      <a:r>
                        <a:rPr lang="en-US" sz="1600" b="1" dirty="0"/>
                        <a:t>Core Portfolio</a:t>
                      </a:r>
                    </a:p>
                  </a:txBody>
                  <a:tcPr/>
                </a:tc>
                <a:tc>
                  <a:txBody>
                    <a:bodyPr/>
                    <a:lstStyle/>
                    <a:p>
                      <a:pPr algn="ctr"/>
                      <a:r>
                        <a:rPr lang="en-US" sz="1600" b="1" dirty="0"/>
                        <a:t>34%</a:t>
                      </a:r>
                    </a:p>
                  </a:txBody>
                  <a:tcPr/>
                </a:tc>
                <a:tc>
                  <a:txBody>
                    <a:bodyPr/>
                    <a:lstStyle/>
                    <a:p>
                      <a:pPr algn="ctr"/>
                      <a:r>
                        <a:rPr lang="en-US" sz="1600" b="1" strike="noStrike" baseline="0" dirty="0"/>
                        <a:t>7.1%</a:t>
                      </a:r>
                    </a:p>
                  </a:txBody>
                  <a:tcPr/>
                </a:tc>
                <a:tc>
                  <a:txBody>
                    <a:bodyPr/>
                    <a:lstStyle/>
                    <a:p>
                      <a:pPr algn="ctr"/>
                      <a:r>
                        <a:rPr lang="en-US" sz="1600" b="1" strike="noStrike" baseline="0" dirty="0"/>
                        <a:t>0.1%</a:t>
                      </a:r>
                    </a:p>
                  </a:txBody>
                  <a:tcPr/>
                </a:tc>
                <a:tc>
                  <a:txBody>
                    <a:bodyPr/>
                    <a:lstStyle/>
                    <a:p>
                      <a:pPr algn="ctr"/>
                      <a:r>
                        <a:rPr lang="en-US" sz="1600" b="1" strike="noStrike" baseline="0" dirty="0"/>
                        <a:t>7.0%</a:t>
                      </a:r>
                    </a:p>
                  </a:txBody>
                  <a:tcPr/>
                </a:tc>
                <a:extLst>
                  <a:ext uri="{0D108BD9-81ED-4DB2-BD59-A6C34878D82A}">
                    <a16:rowId xmlns:a16="http://schemas.microsoft.com/office/drawing/2014/main" val="3322772079"/>
                  </a:ext>
                </a:extLst>
              </a:tr>
              <a:tr h="448439">
                <a:tc>
                  <a:txBody>
                    <a:bodyPr/>
                    <a:lstStyle/>
                    <a:p>
                      <a:r>
                        <a:rPr lang="en-US" sz="1600" b="1" dirty="0"/>
                        <a:t>Strategic Portfolio</a:t>
                      </a:r>
                    </a:p>
                  </a:txBody>
                  <a:tcPr/>
                </a:tc>
                <a:tc>
                  <a:txBody>
                    <a:bodyPr/>
                    <a:lstStyle/>
                    <a:p>
                      <a:pPr algn="ctr"/>
                      <a:r>
                        <a:rPr lang="en-US" sz="1600" b="1" dirty="0"/>
                        <a:t>29%</a:t>
                      </a:r>
                    </a:p>
                  </a:txBody>
                  <a:tcPr/>
                </a:tc>
                <a:tc>
                  <a:txBody>
                    <a:bodyPr/>
                    <a:lstStyle/>
                    <a:p>
                      <a:pPr algn="ctr"/>
                      <a:r>
                        <a:rPr lang="en-US" sz="1600" b="1" strike="noStrike" baseline="0" dirty="0"/>
                        <a:t>19.1%</a:t>
                      </a:r>
                    </a:p>
                  </a:txBody>
                  <a:tcPr/>
                </a:tc>
                <a:tc>
                  <a:txBody>
                    <a:bodyPr/>
                    <a:lstStyle/>
                    <a:p>
                      <a:pPr algn="ctr"/>
                      <a:r>
                        <a:rPr lang="en-US" sz="1600" b="1" strike="noStrike" baseline="0" dirty="0"/>
                        <a:t>18.1%</a:t>
                      </a:r>
                    </a:p>
                  </a:txBody>
                  <a:tcPr/>
                </a:tc>
                <a:tc>
                  <a:txBody>
                    <a:bodyPr/>
                    <a:lstStyle/>
                    <a:p>
                      <a:pPr algn="ctr"/>
                      <a:r>
                        <a:rPr lang="en-US" sz="1600" b="1" strike="noStrike" baseline="0" dirty="0"/>
                        <a:t>1.0%</a:t>
                      </a:r>
                    </a:p>
                  </a:txBody>
                  <a:tcPr/>
                </a:tc>
                <a:extLst>
                  <a:ext uri="{0D108BD9-81ED-4DB2-BD59-A6C34878D82A}">
                    <a16:rowId xmlns:a16="http://schemas.microsoft.com/office/drawing/2014/main" val="533987862"/>
                  </a:ext>
                </a:extLst>
              </a:tr>
              <a:tr h="448439">
                <a:tc>
                  <a:txBody>
                    <a:bodyPr/>
                    <a:lstStyle/>
                    <a:p>
                      <a:r>
                        <a:rPr lang="en-US" sz="1600" b="1" dirty="0"/>
                        <a:t>  Total General Pool</a:t>
                      </a:r>
                    </a:p>
                  </a:txBody>
                  <a:tcPr/>
                </a:tc>
                <a:tc>
                  <a:txBody>
                    <a:bodyPr/>
                    <a:lstStyle/>
                    <a:p>
                      <a:pPr algn="ctr"/>
                      <a:r>
                        <a:rPr lang="en-US" sz="1600" b="1" dirty="0"/>
                        <a:t>100%</a:t>
                      </a:r>
                    </a:p>
                  </a:txBody>
                  <a:tcPr/>
                </a:tc>
                <a:tc>
                  <a:txBody>
                    <a:bodyPr/>
                    <a:lstStyle/>
                    <a:p>
                      <a:pPr algn="ctr"/>
                      <a:r>
                        <a:rPr lang="en-US" sz="1600" b="1" strike="noStrike" baseline="0" dirty="0"/>
                        <a:t>7.7%</a:t>
                      </a:r>
                    </a:p>
                  </a:txBody>
                  <a:tcPr/>
                </a:tc>
                <a:tc>
                  <a:txBody>
                    <a:bodyPr/>
                    <a:lstStyle/>
                    <a:p>
                      <a:pPr algn="ctr"/>
                      <a:r>
                        <a:rPr lang="en-US" sz="1600" b="1" strike="noStrike" baseline="0" dirty="0"/>
                        <a:t>4.6%</a:t>
                      </a:r>
                    </a:p>
                  </a:txBody>
                  <a:tcPr/>
                </a:tc>
                <a:tc>
                  <a:txBody>
                    <a:bodyPr/>
                    <a:lstStyle/>
                    <a:p>
                      <a:pPr algn="ctr"/>
                      <a:r>
                        <a:rPr lang="en-US" sz="1600" b="1" strike="noStrike" baseline="0" dirty="0"/>
                        <a:t>3.1%</a:t>
                      </a:r>
                    </a:p>
                  </a:txBody>
                  <a:tcPr/>
                </a:tc>
                <a:extLst>
                  <a:ext uri="{0D108BD9-81ED-4DB2-BD59-A6C34878D82A}">
                    <a16:rowId xmlns:a16="http://schemas.microsoft.com/office/drawing/2014/main" val="512059450"/>
                  </a:ext>
                </a:extLst>
              </a:tr>
            </a:tbl>
          </a:graphicData>
        </a:graphic>
      </p:graphicFrame>
      <p:sp>
        <p:nvSpPr>
          <p:cNvPr id="4" name="TextBox 3">
            <a:extLst>
              <a:ext uri="{FF2B5EF4-FFF2-40B4-BE49-F238E27FC236}">
                <a16:creationId xmlns:a16="http://schemas.microsoft.com/office/drawing/2014/main" id="{51034B62-2318-495B-A6FB-0C9AAF9EEE19}"/>
              </a:ext>
            </a:extLst>
          </p:cNvPr>
          <p:cNvSpPr txBox="1"/>
          <p:nvPr/>
        </p:nvSpPr>
        <p:spPr>
          <a:xfrm>
            <a:off x="1350892" y="3989637"/>
            <a:ext cx="9490216" cy="1754326"/>
          </a:xfrm>
          <a:prstGeom prst="rect">
            <a:avLst/>
          </a:prstGeom>
          <a:noFill/>
          <a:ln>
            <a:solidFill>
              <a:schemeClr val="accent1"/>
            </a:solidFill>
          </a:ln>
        </p:spPr>
        <p:txBody>
          <a:bodyPr wrap="square" rtlCol="0">
            <a:spAutoFit/>
          </a:bodyPr>
          <a:lstStyle/>
          <a:p>
            <a:r>
              <a:rPr lang="en-US" dirty="0"/>
              <a:t>The General Pool delivered historic returns in FY21, despite one-third of the portfolio held in cash equivalents at near-zero rates. Driven largely by active management within the Core Portfolio and strong results in the Strategic Portfolio, the General Pool produced strong absolute returns which were 3.1% above the policy benchmark.  These excess returns equate to approximately $81 million in value creation.  Bottom line is that the General Pool produced a record strategic dividend of $56.5 million.</a:t>
            </a:r>
          </a:p>
        </p:txBody>
      </p:sp>
    </p:spTree>
    <p:extLst>
      <p:ext uri="{BB962C8B-B14F-4D97-AF65-F5344CB8AC3E}">
        <p14:creationId xmlns:p14="http://schemas.microsoft.com/office/powerpoint/2010/main" val="2931862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494677" y="1174241"/>
            <a:ext cx="8516481" cy="1066799"/>
          </a:xfrm>
        </p:spPr>
        <p:txBody>
          <a:bodyPr/>
          <a:lstStyle/>
          <a:p>
            <a:pPr marL="0" indent="0">
              <a:spcBef>
                <a:spcPts val="0"/>
              </a:spcBef>
              <a:spcAft>
                <a:spcPts val="500"/>
              </a:spcAft>
              <a:buNone/>
            </a:pPr>
            <a:r>
              <a:rPr lang="en-US" sz="2400" dirty="0"/>
              <a:t>Actuarial calculations utilize an investment return assumption of 7.20%, measured each year at September 30th</a:t>
            </a:r>
          </a:p>
        </p:txBody>
      </p:sp>
      <p:sp>
        <p:nvSpPr>
          <p:cNvPr id="6" name="Text Placeholder 3"/>
          <p:cNvSpPr txBox="1">
            <a:spLocks/>
          </p:cNvSpPr>
          <p:nvPr/>
        </p:nvSpPr>
        <p:spPr>
          <a:xfrm>
            <a:off x="5592" y="0"/>
            <a:ext cx="12186407" cy="1186191"/>
          </a:xfrm>
          <a:prstGeom prst="rect">
            <a:avLst/>
          </a:prstGeom>
        </p:spPr>
        <p:txBody>
          <a:bodyPr anchor="ct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400" dirty="0">
                <a:solidFill>
                  <a:srgbClr val="000000"/>
                </a:solidFill>
                <a:latin typeface="+mj-lt"/>
              </a:rPr>
              <a:t>Retirement Plan Guidance – Plan Year End</a:t>
            </a:r>
          </a:p>
        </p:txBody>
      </p:sp>
      <p:graphicFrame>
        <p:nvGraphicFramePr>
          <p:cNvPr id="4" name="Table 6">
            <a:extLst>
              <a:ext uri="{FF2B5EF4-FFF2-40B4-BE49-F238E27FC236}">
                <a16:creationId xmlns:a16="http://schemas.microsoft.com/office/drawing/2014/main" id="{B42CC4C1-5DF7-4D40-88F8-6AE3E19FC3AD}"/>
              </a:ext>
            </a:extLst>
          </p:cNvPr>
          <p:cNvGraphicFramePr>
            <a:graphicFrameLocks noGrp="1"/>
          </p:cNvGraphicFramePr>
          <p:nvPr>
            <p:extLst>
              <p:ext uri="{D42A27DB-BD31-4B8C-83A1-F6EECF244321}">
                <p14:modId xmlns:p14="http://schemas.microsoft.com/office/powerpoint/2010/main" val="1505630562"/>
              </p:ext>
            </p:extLst>
          </p:nvPr>
        </p:nvGraphicFramePr>
        <p:xfrm>
          <a:off x="1895493" y="2241040"/>
          <a:ext cx="7714851" cy="3134360"/>
        </p:xfrm>
        <a:graphic>
          <a:graphicData uri="http://schemas.openxmlformats.org/drawingml/2006/table">
            <a:tbl>
              <a:tblPr firstRow="1" bandRow="1">
                <a:tableStyleId>{5C22544A-7EE6-4342-B048-85BDC9FD1C3A}</a:tableStyleId>
              </a:tblPr>
              <a:tblGrid>
                <a:gridCol w="2731371">
                  <a:extLst>
                    <a:ext uri="{9D8B030D-6E8A-4147-A177-3AD203B41FA5}">
                      <a16:colId xmlns:a16="http://schemas.microsoft.com/office/drawing/2014/main" val="2386151089"/>
                    </a:ext>
                  </a:extLst>
                </a:gridCol>
                <a:gridCol w="1161288">
                  <a:extLst>
                    <a:ext uri="{9D8B030D-6E8A-4147-A177-3AD203B41FA5}">
                      <a16:colId xmlns:a16="http://schemas.microsoft.com/office/drawing/2014/main" val="3516215895"/>
                    </a:ext>
                  </a:extLst>
                </a:gridCol>
                <a:gridCol w="2697480">
                  <a:extLst>
                    <a:ext uri="{9D8B030D-6E8A-4147-A177-3AD203B41FA5}">
                      <a16:colId xmlns:a16="http://schemas.microsoft.com/office/drawing/2014/main" val="4170087941"/>
                    </a:ext>
                  </a:extLst>
                </a:gridCol>
                <a:gridCol w="1124712">
                  <a:extLst>
                    <a:ext uri="{9D8B030D-6E8A-4147-A177-3AD203B41FA5}">
                      <a16:colId xmlns:a16="http://schemas.microsoft.com/office/drawing/2014/main" val="1757735989"/>
                    </a:ext>
                  </a:extLst>
                </a:gridCol>
              </a:tblGrid>
              <a:tr h="370840">
                <a:tc gridSpan="2">
                  <a:txBody>
                    <a:bodyPr/>
                    <a:lstStyle/>
                    <a:p>
                      <a:r>
                        <a:rPr lang="en-US" sz="1800" dirty="0"/>
                        <a:t>Quarterly Performance for the Year Ended June 30, 2021</a:t>
                      </a:r>
                    </a:p>
                  </a:txBody>
                  <a:tcPr/>
                </a:tc>
                <a:tc hMerge="1">
                  <a:txBody>
                    <a:bodyPr/>
                    <a:lstStyle/>
                    <a:p>
                      <a:endParaRPr lang="en-US" dirty="0"/>
                    </a:p>
                  </a:txBody>
                  <a:tcPr/>
                </a:tc>
                <a:tc gridSpan="2">
                  <a:txBody>
                    <a:bodyPr/>
                    <a:lstStyle/>
                    <a:p>
                      <a:r>
                        <a:rPr lang="en-US" sz="1800" dirty="0"/>
                        <a:t>Estimated Performance for the 10 Months Ended July 31, 2021</a:t>
                      </a:r>
                    </a:p>
                  </a:txBody>
                  <a:tcPr/>
                </a:tc>
                <a:tc hMerge="1">
                  <a:txBody>
                    <a:bodyPr/>
                    <a:lstStyle/>
                    <a:p>
                      <a:endParaRPr lang="en-US" dirty="0"/>
                    </a:p>
                  </a:txBody>
                  <a:tcPr/>
                </a:tc>
                <a:extLst>
                  <a:ext uri="{0D108BD9-81ED-4DB2-BD59-A6C34878D82A}">
                    <a16:rowId xmlns:a16="http://schemas.microsoft.com/office/drawing/2014/main" val="2460544495"/>
                  </a:ext>
                </a:extLst>
              </a:tr>
              <a:tr h="370840">
                <a:tc>
                  <a:txBody>
                    <a:bodyPr/>
                    <a:lstStyle/>
                    <a:p>
                      <a:r>
                        <a:rPr lang="en-US" sz="1800" b="1" dirty="0"/>
                        <a:t>September 30, 2020</a:t>
                      </a:r>
                    </a:p>
                  </a:txBody>
                  <a:tcPr/>
                </a:tc>
                <a:tc>
                  <a:txBody>
                    <a:bodyPr/>
                    <a:lstStyle/>
                    <a:p>
                      <a:pPr algn="ctr"/>
                      <a:r>
                        <a:rPr lang="en-US" sz="1800" b="1" dirty="0"/>
                        <a:t>5.6%</a:t>
                      </a:r>
                    </a:p>
                  </a:txBody>
                  <a:tcPr/>
                </a:tc>
                <a:tc>
                  <a:txBody>
                    <a:bodyPr/>
                    <a:lstStyle/>
                    <a:p>
                      <a:endParaRPr lang="en-US" sz="1800" b="1" dirty="0"/>
                    </a:p>
                  </a:txBody>
                  <a:tcPr/>
                </a:tc>
                <a:tc>
                  <a:txBody>
                    <a:bodyPr/>
                    <a:lstStyle/>
                    <a:p>
                      <a:pPr algn="ctr"/>
                      <a:endParaRPr lang="en-US" sz="1800" b="1" dirty="0"/>
                    </a:p>
                  </a:txBody>
                  <a:tcPr/>
                </a:tc>
                <a:extLst>
                  <a:ext uri="{0D108BD9-81ED-4DB2-BD59-A6C34878D82A}">
                    <a16:rowId xmlns:a16="http://schemas.microsoft.com/office/drawing/2014/main" val="1108363966"/>
                  </a:ext>
                </a:extLst>
              </a:tr>
              <a:tr h="370840">
                <a:tc>
                  <a:txBody>
                    <a:bodyPr/>
                    <a:lstStyle/>
                    <a:p>
                      <a:r>
                        <a:rPr lang="en-US" sz="1800" b="1" dirty="0"/>
                        <a:t>December 31, 2020</a:t>
                      </a:r>
                    </a:p>
                  </a:txBody>
                  <a:tcPr/>
                </a:tc>
                <a:tc>
                  <a:txBody>
                    <a:bodyPr/>
                    <a:lstStyle/>
                    <a:p>
                      <a:pPr algn="ctr"/>
                      <a:r>
                        <a:rPr lang="en-US" sz="1800" b="1" dirty="0"/>
                        <a:t>9.1%</a:t>
                      </a:r>
                    </a:p>
                  </a:txBody>
                  <a:tcPr/>
                </a:tc>
                <a:tc>
                  <a:txBody>
                    <a:bodyPr/>
                    <a:lstStyle/>
                    <a:p>
                      <a:r>
                        <a:rPr lang="en-US" sz="1800" b="1" dirty="0"/>
                        <a:t>December 31, 2020</a:t>
                      </a:r>
                    </a:p>
                  </a:txBody>
                  <a:tcPr/>
                </a:tc>
                <a:tc>
                  <a:txBody>
                    <a:bodyPr/>
                    <a:lstStyle/>
                    <a:p>
                      <a:pPr algn="ctr"/>
                      <a:r>
                        <a:rPr lang="en-US" sz="1800" b="1" dirty="0"/>
                        <a:t>9.1%</a:t>
                      </a:r>
                    </a:p>
                  </a:txBody>
                  <a:tcPr/>
                </a:tc>
                <a:extLst>
                  <a:ext uri="{0D108BD9-81ED-4DB2-BD59-A6C34878D82A}">
                    <a16:rowId xmlns:a16="http://schemas.microsoft.com/office/drawing/2014/main" val="1936024069"/>
                  </a:ext>
                </a:extLst>
              </a:tr>
              <a:tr h="370840">
                <a:tc>
                  <a:txBody>
                    <a:bodyPr/>
                    <a:lstStyle/>
                    <a:p>
                      <a:r>
                        <a:rPr lang="en-US" sz="1800" b="1" dirty="0"/>
                        <a:t>March 31, 2021</a:t>
                      </a:r>
                    </a:p>
                  </a:txBody>
                  <a:tcPr/>
                </a:tc>
                <a:tc>
                  <a:txBody>
                    <a:bodyPr/>
                    <a:lstStyle/>
                    <a:p>
                      <a:pPr algn="ctr"/>
                      <a:r>
                        <a:rPr lang="en-US" sz="1800" b="1" dirty="0"/>
                        <a:t>4.0%</a:t>
                      </a:r>
                    </a:p>
                  </a:txBody>
                  <a:tcPr/>
                </a:tc>
                <a:tc>
                  <a:txBody>
                    <a:bodyPr/>
                    <a:lstStyle/>
                    <a:p>
                      <a:r>
                        <a:rPr lang="en-US" sz="1800" b="1" dirty="0"/>
                        <a:t>March 31, 2021</a:t>
                      </a:r>
                    </a:p>
                  </a:txBody>
                  <a:tcPr/>
                </a:tc>
                <a:tc>
                  <a:txBody>
                    <a:bodyPr/>
                    <a:lstStyle/>
                    <a:p>
                      <a:pPr algn="ctr"/>
                      <a:r>
                        <a:rPr lang="en-US" sz="1800" b="1" dirty="0"/>
                        <a:t>4.0%</a:t>
                      </a:r>
                    </a:p>
                  </a:txBody>
                  <a:tcPr/>
                </a:tc>
                <a:extLst>
                  <a:ext uri="{0D108BD9-81ED-4DB2-BD59-A6C34878D82A}">
                    <a16:rowId xmlns:a16="http://schemas.microsoft.com/office/drawing/2014/main" val="1461495619"/>
                  </a:ext>
                </a:extLst>
              </a:tr>
              <a:tr h="370840">
                <a:tc>
                  <a:txBody>
                    <a:bodyPr/>
                    <a:lstStyle/>
                    <a:p>
                      <a:r>
                        <a:rPr lang="en-US" sz="1800" b="1" dirty="0"/>
                        <a:t>June 30, 2021</a:t>
                      </a:r>
                    </a:p>
                  </a:txBody>
                  <a:tcPr/>
                </a:tc>
                <a:tc>
                  <a:txBody>
                    <a:bodyPr/>
                    <a:lstStyle/>
                    <a:p>
                      <a:pPr algn="ctr"/>
                      <a:r>
                        <a:rPr lang="en-US" sz="1800" b="1" dirty="0"/>
                        <a:t>7.4%</a:t>
                      </a:r>
                    </a:p>
                  </a:txBody>
                  <a:tcPr/>
                </a:tc>
                <a:tc>
                  <a:txBody>
                    <a:bodyPr/>
                    <a:lstStyle/>
                    <a:p>
                      <a:r>
                        <a:rPr lang="en-US" sz="1800" b="1" dirty="0"/>
                        <a:t>June 30, 2021</a:t>
                      </a:r>
                    </a:p>
                  </a:txBody>
                  <a:tcPr/>
                </a:tc>
                <a:tc>
                  <a:txBody>
                    <a:bodyPr/>
                    <a:lstStyle/>
                    <a:p>
                      <a:pPr algn="ctr"/>
                      <a:r>
                        <a:rPr lang="en-US" sz="1800" b="1" dirty="0"/>
                        <a:t>7.4%</a:t>
                      </a:r>
                    </a:p>
                  </a:txBody>
                  <a:tcPr/>
                </a:tc>
                <a:extLst>
                  <a:ext uri="{0D108BD9-81ED-4DB2-BD59-A6C34878D82A}">
                    <a16:rowId xmlns:a16="http://schemas.microsoft.com/office/drawing/2014/main" val="2935251510"/>
                  </a:ext>
                </a:extLst>
              </a:tr>
              <a:tr h="370840">
                <a:tc>
                  <a:txBody>
                    <a:bodyPr/>
                    <a:lstStyle/>
                    <a:p>
                      <a:r>
                        <a:rPr lang="en-US" sz="1800" b="1" dirty="0"/>
                        <a:t>  Annualized Return</a:t>
                      </a:r>
                    </a:p>
                  </a:txBody>
                  <a:tcPr/>
                </a:tc>
                <a:tc>
                  <a:txBody>
                    <a:bodyPr/>
                    <a:lstStyle/>
                    <a:p>
                      <a:pPr algn="ctr"/>
                      <a:r>
                        <a:rPr lang="en-US" sz="1800" b="1" dirty="0"/>
                        <a:t>28.7%</a:t>
                      </a:r>
                    </a:p>
                  </a:txBody>
                  <a:tcPr/>
                </a:tc>
                <a:tc>
                  <a:txBody>
                    <a:bodyPr/>
                    <a:lstStyle/>
                    <a:p>
                      <a:r>
                        <a:rPr lang="en-US" sz="1800" b="1" dirty="0"/>
                        <a:t>July 31, 2021</a:t>
                      </a:r>
                    </a:p>
                  </a:txBody>
                  <a:tcPr/>
                </a:tc>
                <a:tc>
                  <a:txBody>
                    <a:bodyPr/>
                    <a:lstStyle/>
                    <a:p>
                      <a:pPr algn="ctr"/>
                      <a:r>
                        <a:rPr lang="en-US" sz="1800" b="1" dirty="0"/>
                        <a:t>1.03%</a:t>
                      </a:r>
                    </a:p>
                  </a:txBody>
                  <a:tcPr/>
                </a:tc>
                <a:extLst>
                  <a:ext uri="{0D108BD9-81ED-4DB2-BD59-A6C34878D82A}">
                    <a16:rowId xmlns:a16="http://schemas.microsoft.com/office/drawing/2014/main" val="2965204801"/>
                  </a:ext>
                </a:extLst>
              </a:tr>
              <a:tr h="370840">
                <a:tc>
                  <a:txBody>
                    <a:bodyPr/>
                    <a:lstStyle/>
                    <a:p>
                      <a:endParaRPr lang="en-US" sz="1800" b="1" dirty="0"/>
                    </a:p>
                  </a:txBody>
                  <a:tcPr/>
                </a:tc>
                <a:tc>
                  <a:txBody>
                    <a:bodyPr/>
                    <a:lstStyle/>
                    <a:p>
                      <a:pPr algn="ctr"/>
                      <a:endParaRPr lang="en-US" sz="1800" b="1" dirty="0"/>
                    </a:p>
                  </a:txBody>
                  <a:tcPr/>
                </a:tc>
                <a:tc>
                  <a:txBody>
                    <a:bodyPr/>
                    <a:lstStyle/>
                    <a:p>
                      <a:r>
                        <a:rPr lang="en-US" sz="1800" b="1" dirty="0"/>
                        <a:t>10 Months through</a:t>
                      </a:r>
                    </a:p>
                    <a:p>
                      <a:r>
                        <a:rPr lang="en-US" sz="1800" b="1" dirty="0"/>
                        <a:t>July 31, 2021</a:t>
                      </a:r>
                    </a:p>
                  </a:txBody>
                  <a:tcPr/>
                </a:tc>
                <a:tc>
                  <a:txBody>
                    <a:bodyPr/>
                    <a:lstStyle/>
                    <a:p>
                      <a:pPr algn="ctr"/>
                      <a:r>
                        <a:rPr lang="en-US" sz="1800" b="1"/>
                        <a:t>22.87%</a:t>
                      </a:r>
                      <a:endParaRPr lang="en-US" sz="1800" b="1" dirty="0"/>
                    </a:p>
                  </a:txBody>
                  <a:tcPr/>
                </a:tc>
                <a:extLst>
                  <a:ext uri="{0D108BD9-81ED-4DB2-BD59-A6C34878D82A}">
                    <a16:rowId xmlns:a16="http://schemas.microsoft.com/office/drawing/2014/main" val="3048704088"/>
                  </a:ext>
                </a:extLst>
              </a:tr>
            </a:tbl>
          </a:graphicData>
        </a:graphic>
      </p:graphicFrame>
    </p:spTree>
    <p:extLst>
      <p:ext uri="{BB962C8B-B14F-4D97-AF65-F5344CB8AC3E}">
        <p14:creationId xmlns:p14="http://schemas.microsoft.com/office/powerpoint/2010/main" val="3991736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4428" y="2351763"/>
            <a:ext cx="5066778" cy="1305838"/>
          </a:xfrm>
        </p:spPr>
        <p:txBody>
          <a:bodyPr>
            <a:normAutofit/>
          </a:bodyPr>
          <a:lstStyle/>
          <a:p>
            <a:pPr marL="0" indent="0" algn="ctr">
              <a:buNone/>
            </a:pPr>
            <a:r>
              <a:rPr lang="en-US" sz="6000" dirty="0"/>
              <a:t>Questions?</a:t>
            </a:r>
          </a:p>
        </p:txBody>
      </p:sp>
    </p:spTree>
    <p:extLst>
      <p:ext uri="{BB962C8B-B14F-4D97-AF65-F5344CB8AC3E}">
        <p14:creationId xmlns:p14="http://schemas.microsoft.com/office/powerpoint/2010/main" val="3065205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09"/>
            <a:ext cx="12192000" cy="1159268"/>
          </a:xfrm>
        </p:spPr>
        <p:txBody>
          <a:bodyPr>
            <a:noAutofit/>
          </a:bodyPr>
          <a:lstStyle/>
          <a:p>
            <a:pPr>
              <a:lnSpc>
                <a:spcPts val="3600"/>
              </a:lnSpc>
            </a:pPr>
            <a:r>
              <a:rPr lang="en-US" sz="4400" dirty="0">
                <a:solidFill>
                  <a:srgbClr val="000000"/>
                </a:solidFill>
              </a:rPr>
              <a:t>General Investment Consultant </a:t>
            </a:r>
            <a:endParaRPr lang="en-US" sz="4400" dirty="0">
              <a:solidFill>
                <a:schemeClr val="tx1"/>
              </a:solidFill>
            </a:endParaRPr>
          </a:p>
        </p:txBody>
      </p:sp>
      <p:sp>
        <p:nvSpPr>
          <p:cNvPr id="3" name="Content Placeholder 2"/>
          <p:cNvSpPr>
            <a:spLocks noGrp="1"/>
          </p:cNvSpPr>
          <p:nvPr>
            <p:ph idx="1"/>
          </p:nvPr>
        </p:nvSpPr>
        <p:spPr>
          <a:xfrm>
            <a:off x="496349" y="1539614"/>
            <a:ext cx="11199302" cy="3540154"/>
          </a:xfrm>
        </p:spPr>
        <p:txBody>
          <a:bodyPr>
            <a:noAutofit/>
          </a:bodyPr>
          <a:lstStyle/>
          <a:p>
            <a:pPr marL="285750" indent="-285750">
              <a:spcAft>
                <a:spcPts val="600"/>
              </a:spcAft>
              <a:buFont typeface="Wingdings" panose="05000000000000000000" pitchFamily="2" charset="2"/>
              <a:buChar char="§"/>
            </a:pPr>
            <a:r>
              <a:rPr lang="en-US" sz="3000" dirty="0"/>
              <a:t>Verus: Founded in 1986; 84 employees; 31 shareholders; 153 clients with $607 billion in assets under advisement; offices in Seattle, San Francisco, Los Angeles and Pittsburgh. </a:t>
            </a:r>
          </a:p>
          <a:p>
            <a:pPr marL="0" indent="0">
              <a:spcAft>
                <a:spcPts val="600"/>
              </a:spcAft>
              <a:buNone/>
            </a:pPr>
            <a:endParaRPr lang="en-US" sz="3000" dirty="0"/>
          </a:p>
          <a:p>
            <a:pPr marL="285750" indent="-285750">
              <a:spcAft>
                <a:spcPts val="600"/>
              </a:spcAft>
              <a:buFont typeface="Wingdings" panose="05000000000000000000" pitchFamily="2" charset="2"/>
              <a:buChar char="§"/>
            </a:pPr>
            <a:r>
              <a:rPr lang="en-US" sz="3000" dirty="0"/>
              <a:t>The University’s consulting team continues under the leadership of </a:t>
            </a:r>
            <a:r>
              <a:rPr lang="en-US" sz="3000" dirty="0" err="1"/>
              <a:t>Verus</a:t>
            </a:r>
            <a:r>
              <a:rPr lang="en-US" sz="3000" dirty="0"/>
              <a:t> Chief Executive Officer Jeffrey MacLean.</a:t>
            </a:r>
          </a:p>
        </p:txBody>
      </p:sp>
    </p:spTree>
    <p:extLst>
      <p:ext uri="{BB962C8B-B14F-4D97-AF65-F5344CB8AC3E}">
        <p14:creationId xmlns:p14="http://schemas.microsoft.com/office/powerpoint/2010/main" val="84624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09"/>
            <a:ext cx="12192000" cy="1159268"/>
          </a:xfrm>
        </p:spPr>
        <p:txBody>
          <a:bodyPr>
            <a:noAutofit/>
          </a:bodyPr>
          <a:lstStyle/>
          <a:p>
            <a:pPr>
              <a:lnSpc>
                <a:spcPts val="3600"/>
              </a:lnSpc>
            </a:pPr>
            <a:r>
              <a:rPr lang="en-US" sz="4400" dirty="0">
                <a:solidFill>
                  <a:srgbClr val="000000"/>
                </a:solidFill>
              </a:rPr>
              <a:t>Investment Office </a:t>
            </a:r>
            <a:endParaRPr lang="en-US" sz="4400" dirty="0">
              <a:solidFill>
                <a:schemeClr val="tx1"/>
              </a:solidFill>
            </a:endParaRPr>
          </a:p>
        </p:txBody>
      </p:sp>
      <p:sp>
        <p:nvSpPr>
          <p:cNvPr id="8" name="TextBox 7">
            <a:extLst>
              <a:ext uri="{FF2B5EF4-FFF2-40B4-BE49-F238E27FC236}">
                <a16:creationId xmlns:a16="http://schemas.microsoft.com/office/drawing/2014/main" id="{9C586266-023C-4FF3-A656-F61F79124126}"/>
              </a:ext>
            </a:extLst>
          </p:cNvPr>
          <p:cNvSpPr txBox="1"/>
          <p:nvPr/>
        </p:nvSpPr>
        <p:spPr>
          <a:xfrm>
            <a:off x="1808334" y="925560"/>
            <a:ext cx="8774112" cy="830997"/>
          </a:xfrm>
          <a:prstGeom prst="rect">
            <a:avLst/>
          </a:prstGeom>
          <a:noFill/>
          <a:ln>
            <a:solidFill>
              <a:schemeClr val="dk1"/>
            </a:solidFill>
          </a:ln>
        </p:spPr>
        <p:txBody>
          <a:bodyPr wrap="square" rtlCol="0">
            <a:spAutoFit/>
          </a:bodyPr>
          <a:lstStyle/>
          <a:p>
            <a:r>
              <a:rPr lang="en-US" sz="1600" dirty="0"/>
              <a:t>The Investment Office of the University of Missouri System is responsible for the management and oversight of the University’s Retirement Plan, Endowment Pool and General Pool investment portfolios, in accordance with the University’s Collected Rules and Regulations.</a:t>
            </a:r>
          </a:p>
        </p:txBody>
      </p:sp>
      <p:graphicFrame>
        <p:nvGraphicFramePr>
          <p:cNvPr id="6" name="Chart 5">
            <a:extLst>
              <a:ext uri="{FF2B5EF4-FFF2-40B4-BE49-F238E27FC236}">
                <a16:creationId xmlns:a16="http://schemas.microsoft.com/office/drawing/2014/main" id="{43BF9957-B7B8-47E2-B4E8-9B3AABF3651B}"/>
              </a:ext>
            </a:extLst>
          </p:cNvPr>
          <p:cNvGraphicFramePr>
            <a:graphicFrameLocks/>
          </p:cNvGraphicFramePr>
          <p:nvPr>
            <p:extLst>
              <p:ext uri="{D42A27DB-BD31-4B8C-83A1-F6EECF244321}">
                <p14:modId xmlns:p14="http://schemas.microsoft.com/office/powerpoint/2010/main" val="1540280352"/>
              </p:ext>
            </p:extLst>
          </p:nvPr>
        </p:nvGraphicFramePr>
        <p:xfrm>
          <a:off x="1808334" y="1828800"/>
          <a:ext cx="8774112" cy="361712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0B6BD747-9839-4159-998E-089CDD5B47B8}"/>
              </a:ext>
            </a:extLst>
          </p:cNvPr>
          <p:cNvSpPr txBox="1"/>
          <p:nvPr/>
        </p:nvSpPr>
        <p:spPr>
          <a:xfrm>
            <a:off x="1808333" y="5518163"/>
            <a:ext cx="8774112" cy="338554"/>
          </a:xfrm>
          <a:prstGeom prst="rect">
            <a:avLst/>
          </a:prstGeom>
          <a:noFill/>
          <a:ln>
            <a:solidFill>
              <a:schemeClr val="dk1"/>
            </a:solidFill>
          </a:ln>
        </p:spPr>
        <p:txBody>
          <a:bodyPr wrap="square" rtlCol="0">
            <a:spAutoFit/>
          </a:bodyPr>
          <a:lstStyle/>
          <a:p>
            <a:pPr algn="ctr"/>
            <a:r>
              <a:rPr lang="en-US" sz="1600" i="1" dirty="0"/>
              <a:t>Total assets under management increased by $2.3 billion or 26% in FY 2021.</a:t>
            </a:r>
          </a:p>
        </p:txBody>
      </p:sp>
      <p:sp>
        <p:nvSpPr>
          <p:cNvPr id="7" name="TextBox 6">
            <a:extLst>
              <a:ext uri="{FF2B5EF4-FFF2-40B4-BE49-F238E27FC236}">
                <a16:creationId xmlns:a16="http://schemas.microsoft.com/office/drawing/2014/main" id="{F1467EAE-1F88-473F-B956-CF6B0D3947B4}"/>
              </a:ext>
            </a:extLst>
          </p:cNvPr>
          <p:cNvSpPr txBox="1"/>
          <p:nvPr/>
        </p:nvSpPr>
        <p:spPr>
          <a:xfrm rot="16200000">
            <a:off x="913646" y="2908990"/>
            <a:ext cx="2097156" cy="307777"/>
          </a:xfrm>
          <a:prstGeom prst="rect">
            <a:avLst/>
          </a:prstGeom>
          <a:noFill/>
        </p:spPr>
        <p:txBody>
          <a:bodyPr wrap="square" rtlCol="0">
            <a:spAutoFit/>
          </a:bodyPr>
          <a:lstStyle/>
          <a:p>
            <a:r>
              <a:rPr lang="en-US" sz="1400" i="1" dirty="0">
                <a:solidFill>
                  <a:schemeClr val="tx1">
                    <a:lumMod val="65000"/>
                    <a:lumOff val="35000"/>
                  </a:schemeClr>
                </a:solidFill>
              </a:rPr>
              <a:t>(in $ billions)</a:t>
            </a:r>
          </a:p>
        </p:txBody>
      </p:sp>
    </p:spTree>
    <p:extLst>
      <p:ext uri="{BB962C8B-B14F-4D97-AF65-F5344CB8AC3E}">
        <p14:creationId xmlns:p14="http://schemas.microsoft.com/office/powerpoint/2010/main" val="2620795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01303" y="296493"/>
            <a:ext cx="6789389" cy="769441"/>
          </a:xfrm>
          <a:prstGeom prst="rect">
            <a:avLst/>
          </a:prstGeom>
          <a:noFill/>
        </p:spPr>
        <p:txBody>
          <a:bodyPr wrap="square" rtlCol="0">
            <a:spAutoFit/>
          </a:bodyPr>
          <a:lstStyle/>
          <a:p>
            <a:pPr algn="ctr"/>
            <a:r>
              <a:rPr lang="en-US" sz="4400" dirty="0">
                <a:solidFill>
                  <a:srgbClr val="000000"/>
                </a:solidFill>
                <a:latin typeface="+mj-lt"/>
              </a:rPr>
              <a:t>FY21 Performance</a:t>
            </a:r>
          </a:p>
        </p:txBody>
      </p:sp>
      <p:sp>
        <p:nvSpPr>
          <p:cNvPr id="3" name="TextBox 2">
            <a:extLst>
              <a:ext uri="{FF2B5EF4-FFF2-40B4-BE49-F238E27FC236}">
                <a16:creationId xmlns:a16="http://schemas.microsoft.com/office/drawing/2014/main" id="{2FC2B4F5-B0EF-4684-A92D-15B1251C774A}"/>
              </a:ext>
            </a:extLst>
          </p:cNvPr>
          <p:cNvSpPr txBox="1"/>
          <p:nvPr/>
        </p:nvSpPr>
        <p:spPr>
          <a:xfrm>
            <a:off x="8458640" y="1246357"/>
            <a:ext cx="3533068" cy="4524315"/>
          </a:xfrm>
          <a:prstGeom prst="rect">
            <a:avLst/>
          </a:prstGeom>
          <a:noFill/>
        </p:spPr>
        <p:txBody>
          <a:bodyPr wrap="square" rtlCol="0">
            <a:spAutoFit/>
          </a:bodyPr>
          <a:lstStyle/>
          <a:p>
            <a:pPr marL="285750" indent="-285750">
              <a:buFont typeface="Arial" panose="020B0604020202020204" pitchFamily="34" charset="0"/>
              <a:buChar char="•"/>
            </a:pPr>
            <a:r>
              <a:rPr lang="en-US" dirty="0"/>
              <a:t>Record returns were produced across all three portfolios in FY21, with aggregate net investment income approaching $1.7 billion.</a:t>
            </a:r>
          </a:p>
          <a:p>
            <a:pPr marL="285750" indent="-285750">
              <a:buFont typeface="Arial" panose="020B0604020202020204" pitchFamily="34" charset="0"/>
              <a:buChar char="•"/>
            </a:pPr>
            <a:r>
              <a:rPr lang="en-US" dirty="0"/>
              <a:t>Value created through performance in excess of policy benchmarks totaled nearly $300 million across portfolios. </a:t>
            </a:r>
          </a:p>
          <a:p>
            <a:pPr marL="285750" indent="-285750">
              <a:buFont typeface="Arial" panose="020B0604020202020204" pitchFamily="34" charset="0"/>
              <a:buChar char="•"/>
            </a:pPr>
            <a:r>
              <a:rPr lang="en-US" dirty="0"/>
              <a:t>Two-thirds of excess returns in Retirement and Endowment were generated by our portable alpha program.</a:t>
            </a:r>
          </a:p>
        </p:txBody>
      </p:sp>
      <p:pic>
        <p:nvPicPr>
          <p:cNvPr id="8" name="Picture 7">
            <a:extLst>
              <a:ext uri="{FF2B5EF4-FFF2-40B4-BE49-F238E27FC236}">
                <a16:creationId xmlns:a16="http://schemas.microsoft.com/office/drawing/2014/main" id="{FF3B54EA-1075-4E56-A557-35B9D53E1966}"/>
              </a:ext>
            </a:extLst>
          </p:cNvPr>
          <p:cNvPicPr>
            <a:picLocks noChangeAspect="1"/>
          </p:cNvPicPr>
          <p:nvPr/>
        </p:nvPicPr>
        <p:blipFill>
          <a:blip r:embed="rId2"/>
          <a:stretch>
            <a:fillRect/>
          </a:stretch>
        </p:blipFill>
        <p:spPr>
          <a:xfrm>
            <a:off x="466784" y="1222799"/>
            <a:ext cx="7991856" cy="4571429"/>
          </a:xfrm>
          <a:prstGeom prst="rect">
            <a:avLst/>
          </a:prstGeom>
        </p:spPr>
      </p:pic>
    </p:spTree>
    <p:extLst>
      <p:ext uri="{BB962C8B-B14F-4D97-AF65-F5344CB8AC3E}">
        <p14:creationId xmlns:p14="http://schemas.microsoft.com/office/powerpoint/2010/main" val="4248001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p:cNvSpPr txBox="1">
            <a:spLocks/>
          </p:cNvSpPr>
          <p:nvPr/>
        </p:nvSpPr>
        <p:spPr>
          <a:xfrm>
            <a:off x="13982" y="0"/>
            <a:ext cx="12178018" cy="1143000"/>
          </a:xfrm>
          <a:prstGeom prst="rect">
            <a:avLst/>
          </a:prstGeom>
        </p:spPr>
        <p:txBody>
          <a:bodyPr anchor="ct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dirty="0">
                <a:solidFill>
                  <a:srgbClr val="000000"/>
                </a:solidFill>
                <a:latin typeface="+mj-lt"/>
              </a:rPr>
              <a:t>Progress Toward Investment Objectives</a:t>
            </a:r>
          </a:p>
        </p:txBody>
      </p:sp>
      <p:sp>
        <p:nvSpPr>
          <p:cNvPr id="4" name="TextBox 3">
            <a:extLst>
              <a:ext uri="{FF2B5EF4-FFF2-40B4-BE49-F238E27FC236}">
                <a16:creationId xmlns:a16="http://schemas.microsoft.com/office/drawing/2014/main" id="{19D6FE87-FFB7-4BC2-890B-7033CFBB0FF6}"/>
              </a:ext>
            </a:extLst>
          </p:cNvPr>
          <p:cNvSpPr txBox="1"/>
          <p:nvPr/>
        </p:nvSpPr>
        <p:spPr>
          <a:xfrm>
            <a:off x="1292087" y="5855914"/>
            <a:ext cx="5695121" cy="276999"/>
          </a:xfrm>
          <a:prstGeom prst="rect">
            <a:avLst/>
          </a:prstGeom>
          <a:noFill/>
        </p:spPr>
        <p:txBody>
          <a:bodyPr wrap="square" rtlCol="0">
            <a:spAutoFit/>
          </a:bodyPr>
          <a:lstStyle/>
          <a:p>
            <a:r>
              <a:rPr lang="en-US" sz="1200" i="1" dirty="0"/>
              <a:t>*Through June 30, 2021</a:t>
            </a:r>
          </a:p>
        </p:txBody>
      </p:sp>
      <p:graphicFrame>
        <p:nvGraphicFramePr>
          <p:cNvPr id="5" name="Chart 4">
            <a:extLst>
              <a:ext uri="{FF2B5EF4-FFF2-40B4-BE49-F238E27FC236}">
                <a16:creationId xmlns:a16="http://schemas.microsoft.com/office/drawing/2014/main" id="{A0B3FF45-3CE1-4E99-B9C6-6EEC9E4696ED}"/>
              </a:ext>
            </a:extLst>
          </p:cNvPr>
          <p:cNvGraphicFramePr>
            <a:graphicFrameLocks/>
          </p:cNvGraphicFramePr>
          <p:nvPr>
            <p:extLst>
              <p:ext uri="{D42A27DB-BD31-4B8C-83A1-F6EECF244321}">
                <p14:modId xmlns:p14="http://schemas.microsoft.com/office/powerpoint/2010/main" val="549328855"/>
              </p:ext>
            </p:extLst>
          </p:nvPr>
        </p:nvGraphicFramePr>
        <p:xfrm>
          <a:off x="1419225" y="923925"/>
          <a:ext cx="9353550" cy="5010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203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p:cNvSpPr txBox="1">
            <a:spLocks/>
          </p:cNvSpPr>
          <p:nvPr/>
        </p:nvSpPr>
        <p:spPr>
          <a:xfrm>
            <a:off x="13982" y="0"/>
            <a:ext cx="12178018" cy="1143000"/>
          </a:xfrm>
          <a:prstGeom prst="rect">
            <a:avLst/>
          </a:prstGeom>
        </p:spPr>
        <p:txBody>
          <a:bodyPr anchor="ct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000" dirty="0">
                <a:solidFill>
                  <a:srgbClr val="000000"/>
                </a:solidFill>
                <a:latin typeface="+mj-lt"/>
              </a:rPr>
              <a:t>Progress Toward Investment Objectives</a:t>
            </a:r>
          </a:p>
        </p:txBody>
      </p:sp>
      <p:sp>
        <p:nvSpPr>
          <p:cNvPr id="4" name="TextBox 3">
            <a:extLst>
              <a:ext uri="{FF2B5EF4-FFF2-40B4-BE49-F238E27FC236}">
                <a16:creationId xmlns:a16="http://schemas.microsoft.com/office/drawing/2014/main" id="{19D6FE87-FFB7-4BC2-890B-7033CFBB0FF6}"/>
              </a:ext>
            </a:extLst>
          </p:cNvPr>
          <p:cNvSpPr txBox="1"/>
          <p:nvPr/>
        </p:nvSpPr>
        <p:spPr>
          <a:xfrm>
            <a:off x="1292087" y="5855914"/>
            <a:ext cx="5695121" cy="276999"/>
          </a:xfrm>
          <a:prstGeom prst="rect">
            <a:avLst/>
          </a:prstGeom>
          <a:noFill/>
        </p:spPr>
        <p:txBody>
          <a:bodyPr wrap="square" rtlCol="0">
            <a:spAutoFit/>
          </a:bodyPr>
          <a:lstStyle/>
          <a:p>
            <a:r>
              <a:rPr lang="en-US" sz="1200" i="1" dirty="0"/>
              <a:t>*Through June 30, 2021</a:t>
            </a:r>
          </a:p>
        </p:txBody>
      </p:sp>
      <p:graphicFrame>
        <p:nvGraphicFramePr>
          <p:cNvPr id="5" name="Chart 4">
            <a:extLst>
              <a:ext uri="{FF2B5EF4-FFF2-40B4-BE49-F238E27FC236}">
                <a16:creationId xmlns:a16="http://schemas.microsoft.com/office/drawing/2014/main" id="{4F1ECFD8-E159-492D-BB12-9DAFD20427A8}"/>
              </a:ext>
            </a:extLst>
          </p:cNvPr>
          <p:cNvGraphicFramePr>
            <a:graphicFrameLocks/>
          </p:cNvGraphicFramePr>
          <p:nvPr>
            <p:extLst>
              <p:ext uri="{D42A27DB-BD31-4B8C-83A1-F6EECF244321}">
                <p14:modId xmlns:p14="http://schemas.microsoft.com/office/powerpoint/2010/main" val="2466011806"/>
              </p:ext>
            </p:extLst>
          </p:nvPr>
        </p:nvGraphicFramePr>
        <p:xfrm>
          <a:off x="1419225" y="923925"/>
          <a:ext cx="9353550" cy="5010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7991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01303" y="296493"/>
            <a:ext cx="6789389" cy="1015663"/>
          </a:xfrm>
          <a:prstGeom prst="rect">
            <a:avLst/>
          </a:prstGeom>
          <a:noFill/>
        </p:spPr>
        <p:txBody>
          <a:bodyPr wrap="square" rtlCol="0">
            <a:spAutoFit/>
          </a:bodyPr>
          <a:lstStyle/>
          <a:p>
            <a:pPr algn="ctr"/>
            <a:r>
              <a:rPr lang="en-US" sz="4400" dirty="0">
                <a:solidFill>
                  <a:srgbClr val="000000"/>
                </a:solidFill>
                <a:latin typeface="+mj-lt"/>
              </a:rPr>
              <a:t>Summary of FY21 Activity</a:t>
            </a:r>
          </a:p>
          <a:p>
            <a:pPr algn="ctr"/>
            <a:r>
              <a:rPr lang="en-US" sz="1600" dirty="0">
                <a:solidFill>
                  <a:srgbClr val="000000"/>
                </a:solidFill>
              </a:rPr>
              <a:t>(As of June 30, 2021 – in $ thousands)</a:t>
            </a:r>
          </a:p>
        </p:txBody>
      </p:sp>
      <p:graphicFrame>
        <p:nvGraphicFramePr>
          <p:cNvPr id="3" name="Table 4">
            <a:extLst>
              <a:ext uri="{FF2B5EF4-FFF2-40B4-BE49-F238E27FC236}">
                <a16:creationId xmlns:a16="http://schemas.microsoft.com/office/drawing/2014/main" id="{E088B9D6-F013-4CB3-8A00-77E0A5B54203}"/>
              </a:ext>
            </a:extLst>
          </p:cNvPr>
          <p:cNvGraphicFramePr>
            <a:graphicFrameLocks noGrp="1"/>
          </p:cNvGraphicFramePr>
          <p:nvPr>
            <p:extLst>
              <p:ext uri="{D42A27DB-BD31-4B8C-83A1-F6EECF244321}">
                <p14:modId xmlns:p14="http://schemas.microsoft.com/office/powerpoint/2010/main" val="1383315438"/>
              </p:ext>
            </p:extLst>
          </p:nvPr>
        </p:nvGraphicFramePr>
        <p:xfrm>
          <a:off x="1322453" y="2082432"/>
          <a:ext cx="9547087" cy="1320800"/>
        </p:xfrm>
        <a:graphic>
          <a:graphicData uri="http://schemas.openxmlformats.org/drawingml/2006/table">
            <a:tbl>
              <a:tblPr firstRow="1" bandRow="1">
                <a:tableStyleId>{5C22544A-7EE6-4342-B048-85BDC9FD1C3A}</a:tableStyleId>
              </a:tblPr>
              <a:tblGrid>
                <a:gridCol w="1864139">
                  <a:extLst>
                    <a:ext uri="{9D8B030D-6E8A-4147-A177-3AD203B41FA5}">
                      <a16:colId xmlns:a16="http://schemas.microsoft.com/office/drawing/2014/main" val="3364084621"/>
                    </a:ext>
                  </a:extLst>
                </a:gridCol>
                <a:gridCol w="1411357">
                  <a:extLst>
                    <a:ext uri="{9D8B030D-6E8A-4147-A177-3AD203B41FA5}">
                      <a16:colId xmlns:a16="http://schemas.microsoft.com/office/drawing/2014/main" val="3318598159"/>
                    </a:ext>
                  </a:extLst>
                </a:gridCol>
                <a:gridCol w="1560443">
                  <a:extLst>
                    <a:ext uri="{9D8B030D-6E8A-4147-A177-3AD203B41FA5}">
                      <a16:colId xmlns:a16="http://schemas.microsoft.com/office/drawing/2014/main" val="598512137"/>
                    </a:ext>
                  </a:extLst>
                </a:gridCol>
                <a:gridCol w="1490870">
                  <a:extLst>
                    <a:ext uri="{9D8B030D-6E8A-4147-A177-3AD203B41FA5}">
                      <a16:colId xmlns:a16="http://schemas.microsoft.com/office/drawing/2014/main" val="516290722"/>
                    </a:ext>
                  </a:extLst>
                </a:gridCol>
                <a:gridCol w="1560444">
                  <a:extLst>
                    <a:ext uri="{9D8B030D-6E8A-4147-A177-3AD203B41FA5}">
                      <a16:colId xmlns:a16="http://schemas.microsoft.com/office/drawing/2014/main" val="1491105669"/>
                    </a:ext>
                  </a:extLst>
                </a:gridCol>
                <a:gridCol w="1659834">
                  <a:extLst>
                    <a:ext uri="{9D8B030D-6E8A-4147-A177-3AD203B41FA5}">
                      <a16:colId xmlns:a16="http://schemas.microsoft.com/office/drawing/2014/main" val="637663337"/>
                    </a:ext>
                  </a:extLst>
                </a:gridCol>
              </a:tblGrid>
              <a:tr h="370840">
                <a:tc>
                  <a:txBody>
                    <a:bodyPr/>
                    <a:lstStyle/>
                    <a:p>
                      <a:endParaRPr lang="en-US" sz="1600" dirty="0"/>
                    </a:p>
                  </a:txBody>
                  <a:tcPr/>
                </a:tc>
                <a:tc>
                  <a:txBody>
                    <a:bodyPr/>
                    <a:lstStyle/>
                    <a:p>
                      <a:pPr algn="ctr"/>
                      <a:r>
                        <a:rPr lang="en-US" sz="1600" dirty="0"/>
                        <a:t>Beginning Balance</a:t>
                      </a:r>
                    </a:p>
                  </a:txBody>
                  <a:tcPr anchor="b"/>
                </a:tc>
                <a:tc>
                  <a:txBody>
                    <a:bodyPr/>
                    <a:lstStyle/>
                    <a:p>
                      <a:pPr algn="ctr"/>
                      <a:r>
                        <a:rPr lang="en-US" sz="1600" dirty="0"/>
                        <a:t>Contributions or Gifts</a:t>
                      </a:r>
                    </a:p>
                  </a:txBody>
                  <a:tcPr anchor="b"/>
                </a:tc>
                <a:tc>
                  <a:txBody>
                    <a:bodyPr/>
                    <a:lstStyle/>
                    <a:p>
                      <a:pPr algn="ctr"/>
                      <a:r>
                        <a:rPr lang="en-US" sz="1600" dirty="0"/>
                        <a:t>Benefits or Distributions</a:t>
                      </a:r>
                    </a:p>
                  </a:txBody>
                  <a:tcPr anchor="b"/>
                </a:tc>
                <a:tc>
                  <a:txBody>
                    <a:bodyPr/>
                    <a:lstStyle/>
                    <a:p>
                      <a:pPr algn="ctr"/>
                      <a:r>
                        <a:rPr lang="en-US" sz="1600" dirty="0"/>
                        <a:t>Investment Income</a:t>
                      </a:r>
                    </a:p>
                  </a:txBody>
                  <a:tcPr anchor="b"/>
                </a:tc>
                <a:tc>
                  <a:txBody>
                    <a:bodyPr/>
                    <a:lstStyle/>
                    <a:p>
                      <a:pPr algn="ctr"/>
                      <a:r>
                        <a:rPr lang="en-US" sz="1600" dirty="0"/>
                        <a:t>Ending Balance</a:t>
                      </a:r>
                    </a:p>
                  </a:txBody>
                  <a:tcPr anchor="b"/>
                </a:tc>
                <a:extLst>
                  <a:ext uri="{0D108BD9-81ED-4DB2-BD59-A6C34878D82A}">
                    <a16:rowId xmlns:a16="http://schemas.microsoft.com/office/drawing/2014/main" val="3081696087"/>
                  </a:ext>
                </a:extLst>
              </a:tr>
              <a:tr h="370840">
                <a:tc>
                  <a:txBody>
                    <a:bodyPr/>
                    <a:lstStyle/>
                    <a:p>
                      <a:r>
                        <a:rPr lang="en-US" sz="1600" dirty="0"/>
                        <a:t>Retirement Plan</a:t>
                      </a:r>
                    </a:p>
                  </a:txBody>
                  <a:tcPr/>
                </a:tc>
                <a:tc>
                  <a:txBody>
                    <a:bodyPr/>
                    <a:lstStyle/>
                    <a:p>
                      <a:pPr algn="ctr"/>
                      <a:r>
                        <a:rPr lang="en-US" sz="1600" dirty="0"/>
                        <a:t>$3,630,000</a:t>
                      </a:r>
                    </a:p>
                  </a:txBody>
                  <a:tcPr/>
                </a:tc>
                <a:tc>
                  <a:txBody>
                    <a:bodyPr/>
                    <a:lstStyle/>
                    <a:p>
                      <a:pPr algn="ctr"/>
                      <a:r>
                        <a:rPr lang="en-US" sz="1600" dirty="0"/>
                        <a:t>$130,000</a:t>
                      </a:r>
                    </a:p>
                  </a:txBody>
                  <a:tcPr/>
                </a:tc>
                <a:tc>
                  <a:txBody>
                    <a:bodyPr/>
                    <a:lstStyle/>
                    <a:p>
                      <a:pPr algn="ctr"/>
                      <a:r>
                        <a:rPr lang="en-US" sz="1600" dirty="0"/>
                        <a:t>($284,000)</a:t>
                      </a:r>
                    </a:p>
                  </a:txBody>
                  <a:tcPr/>
                </a:tc>
                <a:tc>
                  <a:txBody>
                    <a:bodyPr/>
                    <a:lstStyle/>
                    <a:p>
                      <a:pPr algn="ctr"/>
                      <a:r>
                        <a:rPr lang="en-US" sz="1600" dirty="0"/>
                        <a:t>$1,017,000</a:t>
                      </a:r>
                    </a:p>
                  </a:txBody>
                  <a:tcPr/>
                </a:tc>
                <a:tc>
                  <a:txBody>
                    <a:bodyPr/>
                    <a:lstStyle/>
                    <a:p>
                      <a:pPr algn="ctr"/>
                      <a:r>
                        <a:rPr lang="en-US" sz="1600" dirty="0"/>
                        <a:t>$4,493,000</a:t>
                      </a:r>
                    </a:p>
                  </a:txBody>
                  <a:tcPr/>
                </a:tc>
                <a:extLst>
                  <a:ext uri="{0D108BD9-81ED-4DB2-BD59-A6C34878D82A}">
                    <a16:rowId xmlns:a16="http://schemas.microsoft.com/office/drawing/2014/main" val="2853181481"/>
                  </a:ext>
                </a:extLst>
              </a:tr>
              <a:tr h="370840">
                <a:tc>
                  <a:txBody>
                    <a:bodyPr/>
                    <a:lstStyle/>
                    <a:p>
                      <a:r>
                        <a:rPr lang="en-US" sz="1600" dirty="0"/>
                        <a:t>Endowment Pool</a:t>
                      </a:r>
                    </a:p>
                  </a:txBody>
                  <a:tcPr/>
                </a:tc>
                <a:tc>
                  <a:txBody>
                    <a:bodyPr/>
                    <a:lstStyle/>
                    <a:p>
                      <a:pPr algn="ctr"/>
                      <a:r>
                        <a:rPr lang="en-US" sz="1600" dirty="0"/>
                        <a:t>$1,732,000</a:t>
                      </a:r>
                    </a:p>
                  </a:txBody>
                  <a:tcPr/>
                </a:tc>
                <a:tc>
                  <a:txBody>
                    <a:bodyPr/>
                    <a:lstStyle/>
                    <a:p>
                      <a:pPr algn="ctr"/>
                      <a:r>
                        <a:rPr lang="en-US" sz="1600" dirty="0"/>
                        <a:t>$87,000</a:t>
                      </a:r>
                    </a:p>
                  </a:txBody>
                  <a:tcPr/>
                </a:tc>
                <a:tc>
                  <a:txBody>
                    <a:bodyPr/>
                    <a:lstStyle/>
                    <a:p>
                      <a:pPr algn="ctr"/>
                      <a:r>
                        <a:rPr lang="en-US" sz="1600" dirty="0"/>
                        <a:t>($90,000)</a:t>
                      </a:r>
                    </a:p>
                  </a:txBody>
                  <a:tcPr/>
                </a:tc>
                <a:tc>
                  <a:txBody>
                    <a:bodyPr/>
                    <a:lstStyle/>
                    <a:p>
                      <a:pPr algn="ctr"/>
                      <a:r>
                        <a:rPr lang="en-US" sz="1600" dirty="0"/>
                        <a:t>$509,000</a:t>
                      </a:r>
                    </a:p>
                  </a:txBody>
                  <a:tcPr/>
                </a:tc>
                <a:tc>
                  <a:txBody>
                    <a:bodyPr/>
                    <a:lstStyle/>
                    <a:p>
                      <a:pPr algn="ctr"/>
                      <a:r>
                        <a:rPr lang="en-US" sz="1600" dirty="0"/>
                        <a:t>$2,238,000</a:t>
                      </a:r>
                    </a:p>
                  </a:txBody>
                  <a:tcPr/>
                </a:tc>
                <a:extLst>
                  <a:ext uri="{0D108BD9-81ED-4DB2-BD59-A6C34878D82A}">
                    <a16:rowId xmlns:a16="http://schemas.microsoft.com/office/drawing/2014/main" val="3915184321"/>
                  </a:ext>
                </a:extLst>
              </a:tr>
            </a:tbl>
          </a:graphicData>
        </a:graphic>
      </p:graphicFrame>
      <p:sp>
        <p:nvSpPr>
          <p:cNvPr id="5" name="TextBox 4">
            <a:extLst>
              <a:ext uri="{FF2B5EF4-FFF2-40B4-BE49-F238E27FC236}">
                <a16:creationId xmlns:a16="http://schemas.microsoft.com/office/drawing/2014/main" id="{76DE1E2E-208D-4E15-875A-BE5BDF5F9D13}"/>
              </a:ext>
            </a:extLst>
          </p:cNvPr>
          <p:cNvSpPr txBox="1"/>
          <p:nvPr/>
        </p:nvSpPr>
        <p:spPr>
          <a:xfrm>
            <a:off x="1739349" y="3850342"/>
            <a:ext cx="8637104" cy="646331"/>
          </a:xfrm>
          <a:prstGeom prst="rect">
            <a:avLst/>
          </a:prstGeom>
          <a:noFill/>
          <a:ln>
            <a:solidFill>
              <a:schemeClr val="accent1"/>
            </a:solidFill>
          </a:ln>
        </p:spPr>
        <p:txBody>
          <a:bodyPr wrap="square" rtlCol="0">
            <a:spAutoFit/>
          </a:bodyPr>
          <a:lstStyle/>
          <a:p>
            <a:r>
              <a:rPr lang="en-US" dirty="0"/>
              <a:t>The spending policy for the Endowment Pool is based on a 28-quarter market value average, which provides stability in distributions even in times of market volatility.</a:t>
            </a:r>
          </a:p>
        </p:txBody>
      </p:sp>
    </p:spTree>
    <p:extLst>
      <p:ext uri="{BB962C8B-B14F-4D97-AF65-F5344CB8AC3E}">
        <p14:creationId xmlns:p14="http://schemas.microsoft.com/office/powerpoint/2010/main" val="859022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r>
              <a:rPr lang="en-US" sz="4400" dirty="0">
                <a:solidFill>
                  <a:srgbClr val="000000"/>
                </a:solidFill>
              </a:rPr>
              <a:t>One Year Returns by Asset Sector</a:t>
            </a:r>
            <a:br>
              <a:rPr lang="en-US" sz="4400" dirty="0">
                <a:solidFill>
                  <a:srgbClr val="000000"/>
                </a:solidFill>
              </a:rPr>
            </a:br>
            <a:r>
              <a:rPr lang="en-US" sz="2000" dirty="0">
                <a:solidFill>
                  <a:srgbClr val="000000"/>
                </a:solidFill>
              </a:rPr>
              <a:t>(as of June 30, 2021)</a:t>
            </a:r>
            <a:endParaRPr lang="en-US" dirty="0"/>
          </a:p>
        </p:txBody>
      </p:sp>
      <p:graphicFrame>
        <p:nvGraphicFramePr>
          <p:cNvPr id="3" name="Table 3">
            <a:extLst>
              <a:ext uri="{FF2B5EF4-FFF2-40B4-BE49-F238E27FC236}">
                <a16:creationId xmlns:a16="http://schemas.microsoft.com/office/drawing/2014/main" id="{E6EF8B73-B988-48AB-B970-89FF6A847319}"/>
              </a:ext>
            </a:extLst>
          </p:cNvPr>
          <p:cNvGraphicFramePr>
            <a:graphicFrameLocks noGrp="1"/>
          </p:cNvGraphicFramePr>
          <p:nvPr>
            <p:extLst>
              <p:ext uri="{D42A27DB-BD31-4B8C-83A1-F6EECF244321}">
                <p14:modId xmlns:p14="http://schemas.microsoft.com/office/powerpoint/2010/main" val="2585754337"/>
              </p:ext>
            </p:extLst>
          </p:nvPr>
        </p:nvGraphicFramePr>
        <p:xfrm>
          <a:off x="1833217" y="1127171"/>
          <a:ext cx="8503479" cy="4820920"/>
        </p:xfrm>
        <a:graphic>
          <a:graphicData uri="http://schemas.openxmlformats.org/drawingml/2006/table">
            <a:tbl>
              <a:tblPr firstRow="1" bandRow="1">
                <a:tableStyleId>{5C22544A-7EE6-4342-B048-85BDC9FD1C3A}</a:tableStyleId>
              </a:tblPr>
              <a:tblGrid>
                <a:gridCol w="2221948">
                  <a:extLst>
                    <a:ext uri="{9D8B030D-6E8A-4147-A177-3AD203B41FA5}">
                      <a16:colId xmlns:a16="http://schemas.microsoft.com/office/drawing/2014/main" val="1728770920"/>
                    </a:ext>
                  </a:extLst>
                </a:gridCol>
                <a:gridCol w="954157">
                  <a:extLst>
                    <a:ext uri="{9D8B030D-6E8A-4147-A177-3AD203B41FA5}">
                      <a16:colId xmlns:a16="http://schemas.microsoft.com/office/drawing/2014/main" val="100650461"/>
                    </a:ext>
                  </a:extLst>
                </a:gridCol>
                <a:gridCol w="1163955">
                  <a:extLst>
                    <a:ext uri="{9D8B030D-6E8A-4147-A177-3AD203B41FA5}">
                      <a16:colId xmlns:a16="http://schemas.microsoft.com/office/drawing/2014/main" val="1838898773"/>
                    </a:ext>
                  </a:extLst>
                </a:gridCol>
                <a:gridCol w="963019">
                  <a:extLst>
                    <a:ext uri="{9D8B030D-6E8A-4147-A177-3AD203B41FA5}">
                      <a16:colId xmlns:a16="http://schemas.microsoft.com/office/drawing/2014/main" val="2861686194"/>
                    </a:ext>
                  </a:extLst>
                </a:gridCol>
                <a:gridCol w="1003852">
                  <a:extLst>
                    <a:ext uri="{9D8B030D-6E8A-4147-A177-3AD203B41FA5}">
                      <a16:colId xmlns:a16="http://schemas.microsoft.com/office/drawing/2014/main" val="3631862495"/>
                    </a:ext>
                  </a:extLst>
                </a:gridCol>
                <a:gridCol w="1163955">
                  <a:extLst>
                    <a:ext uri="{9D8B030D-6E8A-4147-A177-3AD203B41FA5}">
                      <a16:colId xmlns:a16="http://schemas.microsoft.com/office/drawing/2014/main" val="2674488069"/>
                    </a:ext>
                  </a:extLst>
                </a:gridCol>
                <a:gridCol w="1032593">
                  <a:extLst>
                    <a:ext uri="{9D8B030D-6E8A-4147-A177-3AD203B41FA5}">
                      <a16:colId xmlns:a16="http://schemas.microsoft.com/office/drawing/2014/main" val="1600369196"/>
                    </a:ext>
                  </a:extLst>
                </a:gridCol>
              </a:tblGrid>
              <a:tr h="370840">
                <a:tc>
                  <a:txBody>
                    <a:bodyPr/>
                    <a:lstStyle/>
                    <a:p>
                      <a:endParaRPr lang="en-US" dirty="0"/>
                    </a:p>
                  </a:txBody>
                  <a:tcPr/>
                </a:tc>
                <a:tc gridSpan="3">
                  <a:txBody>
                    <a:bodyPr/>
                    <a:lstStyle/>
                    <a:p>
                      <a:pPr algn="ctr"/>
                      <a:r>
                        <a:rPr lang="en-US" dirty="0"/>
                        <a:t>Retirement Plan</a:t>
                      </a:r>
                    </a:p>
                  </a:txBody>
                  <a:tcPr anchor="ctr"/>
                </a:tc>
                <a:tc hMerge="1">
                  <a:txBody>
                    <a:bodyPr/>
                    <a:lstStyle/>
                    <a:p>
                      <a:endParaRPr lang="en-US" dirty="0"/>
                    </a:p>
                  </a:txBody>
                  <a:tcPr/>
                </a:tc>
                <a:tc hMerge="1">
                  <a:txBody>
                    <a:bodyPr/>
                    <a:lstStyle/>
                    <a:p>
                      <a:endParaRPr lang="en-US" dirty="0"/>
                    </a:p>
                  </a:txBody>
                  <a:tcPr/>
                </a:tc>
                <a:tc gridSpan="3">
                  <a:txBody>
                    <a:bodyPr/>
                    <a:lstStyle/>
                    <a:p>
                      <a:pPr algn="ctr"/>
                      <a:r>
                        <a:rPr lang="en-US" dirty="0"/>
                        <a:t>Endowment Pool</a:t>
                      </a:r>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450071966"/>
                  </a:ext>
                </a:extLst>
              </a:tr>
              <a:tr h="370840">
                <a:tc>
                  <a:txBody>
                    <a:bodyPr/>
                    <a:lstStyle/>
                    <a:p>
                      <a:pPr algn="ctr"/>
                      <a:r>
                        <a:rPr lang="en-US" b="1" dirty="0"/>
                        <a:t>Asset Sector</a:t>
                      </a:r>
                    </a:p>
                  </a:txBody>
                  <a:tcPr anchor="b"/>
                </a:tc>
                <a:tc>
                  <a:txBody>
                    <a:bodyPr/>
                    <a:lstStyle/>
                    <a:p>
                      <a:pPr algn="ctr"/>
                      <a:r>
                        <a:rPr lang="en-US" b="1" dirty="0"/>
                        <a:t>Actual</a:t>
                      </a:r>
                    </a:p>
                  </a:txBody>
                  <a:tcPr anchor="b"/>
                </a:tc>
                <a:tc>
                  <a:txBody>
                    <a:bodyPr/>
                    <a:lstStyle/>
                    <a:p>
                      <a:pPr algn="ctr"/>
                      <a:r>
                        <a:rPr lang="en-US" b="1" dirty="0"/>
                        <a:t>Benchmark</a:t>
                      </a:r>
                    </a:p>
                  </a:txBody>
                  <a:tcPr anchor="b"/>
                </a:tc>
                <a:tc>
                  <a:txBody>
                    <a:bodyPr/>
                    <a:lstStyle/>
                    <a:p>
                      <a:pPr algn="ctr"/>
                      <a:r>
                        <a:rPr lang="en-US" b="1" dirty="0"/>
                        <a:t>Variance</a:t>
                      </a:r>
                    </a:p>
                  </a:txBody>
                  <a:tcPr anchor="b"/>
                </a:tc>
                <a:tc>
                  <a:txBody>
                    <a:bodyPr/>
                    <a:lstStyle/>
                    <a:p>
                      <a:pPr algn="ctr"/>
                      <a:r>
                        <a:rPr lang="en-US" b="1" dirty="0"/>
                        <a:t>Actual</a:t>
                      </a:r>
                    </a:p>
                  </a:txBody>
                  <a:tcPr anchor="b"/>
                </a:tc>
                <a:tc>
                  <a:txBody>
                    <a:bodyPr/>
                    <a:lstStyle/>
                    <a:p>
                      <a:pPr algn="ctr"/>
                      <a:r>
                        <a:rPr lang="en-US" b="1" dirty="0"/>
                        <a:t>Benchmark</a:t>
                      </a:r>
                    </a:p>
                  </a:txBody>
                  <a:tcPr anchor="b"/>
                </a:tc>
                <a:tc>
                  <a:txBody>
                    <a:bodyPr/>
                    <a:lstStyle/>
                    <a:p>
                      <a:pPr algn="ctr"/>
                      <a:r>
                        <a:rPr lang="en-US" b="1" dirty="0"/>
                        <a:t>Variance</a:t>
                      </a:r>
                    </a:p>
                  </a:txBody>
                  <a:tcPr anchor="b"/>
                </a:tc>
                <a:extLst>
                  <a:ext uri="{0D108BD9-81ED-4DB2-BD59-A6C34878D82A}">
                    <a16:rowId xmlns:a16="http://schemas.microsoft.com/office/drawing/2014/main" val="1044339039"/>
                  </a:ext>
                </a:extLst>
              </a:tr>
              <a:tr h="370840">
                <a:tc>
                  <a:txBody>
                    <a:bodyPr/>
                    <a:lstStyle/>
                    <a:p>
                      <a:pPr lvl="0"/>
                      <a:r>
                        <a:rPr lang="en-US" b="0" dirty="0"/>
                        <a:t>Public Equity</a:t>
                      </a:r>
                    </a:p>
                  </a:txBody>
                  <a:tcPr anchor="ctr"/>
                </a:tc>
                <a:tc>
                  <a:txBody>
                    <a:bodyPr/>
                    <a:lstStyle/>
                    <a:p>
                      <a:pPr algn="ctr"/>
                      <a:r>
                        <a:rPr lang="en-US" b="0" dirty="0"/>
                        <a:t>41.2%</a:t>
                      </a:r>
                    </a:p>
                  </a:txBody>
                  <a:tcPr anchor="ctr"/>
                </a:tc>
                <a:tc>
                  <a:txBody>
                    <a:bodyPr/>
                    <a:lstStyle/>
                    <a:p>
                      <a:pPr algn="ctr"/>
                      <a:r>
                        <a:rPr lang="en-US" b="0" dirty="0"/>
                        <a:t>39.3%</a:t>
                      </a:r>
                    </a:p>
                  </a:txBody>
                  <a:tcPr anchor="ctr"/>
                </a:tc>
                <a:tc>
                  <a:txBody>
                    <a:bodyPr/>
                    <a:lstStyle/>
                    <a:p>
                      <a:pPr algn="ctr"/>
                      <a:r>
                        <a:rPr lang="en-US" b="0" dirty="0"/>
                        <a:t>1.9%</a:t>
                      </a:r>
                    </a:p>
                  </a:txBody>
                  <a:tcPr anchor="ctr"/>
                </a:tc>
                <a:tc>
                  <a:txBody>
                    <a:bodyPr/>
                    <a:lstStyle/>
                    <a:p>
                      <a:pPr algn="ctr"/>
                      <a:r>
                        <a:rPr lang="en-US" b="0" dirty="0"/>
                        <a:t>41.8%</a:t>
                      </a:r>
                    </a:p>
                  </a:txBody>
                  <a:tcPr anchor="ctr"/>
                </a:tc>
                <a:tc>
                  <a:txBody>
                    <a:bodyPr/>
                    <a:lstStyle/>
                    <a:p>
                      <a:pPr algn="ctr"/>
                      <a:r>
                        <a:rPr lang="en-US" b="0" dirty="0"/>
                        <a:t>39.3%</a:t>
                      </a:r>
                    </a:p>
                  </a:txBody>
                  <a:tcPr anchor="ctr"/>
                </a:tc>
                <a:tc>
                  <a:txBody>
                    <a:bodyPr/>
                    <a:lstStyle/>
                    <a:p>
                      <a:pPr algn="ctr"/>
                      <a:r>
                        <a:rPr lang="en-US" b="0" dirty="0"/>
                        <a:t>2.5%</a:t>
                      </a:r>
                    </a:p>
                  </a:txBody>
                  <a:tcPr anchor="ctr"/>
                </a:tc>
                <a:extLst>
                  <a:ext uri="{0D108BD9-81ED-4DB2-BD59-A6C34878D82A}">
                    <a16:rowId xmlns:a16="http://schemas.microsoft.com/office/drawing/2014/main" val="1323771658"/>
                  </a:ext>
                </a:extLst>
              </a:tr>
              <a:tr h="370840">
                <a:tc>
                  <a:txBody>
                    <a:bodyPr/>
                    <a:lstStyle/>
                    <a:p>
                      <a:pPr lvl="0"/>
                      <a:r>
                        <a:rPr lang="en-US" b="0" dirty="0"/>
                        <a:t>US Treasuries</a:t>
                      </a:r>
                    </a:p>
                  </a:txBody>
                  <a:tcPr anchor="ctr"/>
                </a:tc>
                <a:tc>
                  <a:txBody>
                    <a:bodyPr/>
                    <a:lstStyle/>
                    <a:p>
                      <a:pPr algn="ctr"/>
                      <a:r>
                        <a:rPr lang="en-US" b="0" dirty="0"/>
                        <a:t>-1.5%</a:t>
                      </a:r>
                    </a:p>
                  </a:txBody>
                  <a:tcPr anchor="ctr"/>
                </a:tc>
                <a:tc>
                  <a:txBody>
                    <a:bodyPr/>
                    <a:lstStyle/>
                    <a:p>
                      <a:pPr algn="ctr"/>
                      <a:r>
                        <a:rPr lang="en-US" b="0" dirty="0"/>
                        <a:t>-1.5%</a:t>
                      </a:r>
                    </a:p>
                  </a:txBody>
                  <a:tcPr anchor="ctr"/>
                </a:tc>
                <a:tc>
                  <a:txBody>
                    <a:bodyPr/>
                    <a:lstStyle/>
                    <a:p>
                      <a:pPr algn="ctr"/>
                      <a:r>
                        <a:rPr lang="en-US" b="0" dirty="0"/>
                        <a:t>0.0%</a:t>
                      </a:r>
                    </a:p>
                  </a:txBody>
                  <a:tcPr anchor="ctr"/>
                </a:tc>
                <a:tc>
                  <a:txBody>
                    <a:bodyPr/>
                    <a:lstStyle/>
                    <a:p>
                      <a:pPr algn="ctr"/>
                      <a:r>
                        <a:rPr lang="en-US" b="0" dirty="0"/>
                        <a:t>-1.2%</a:t>
                      </a:r>
                    </a:p>
                  </a:txBody>
                  <a:tcPr anchor="ctr"/>
                </a:tc>
                <a:tc>
                  <a:txBody>
                    <a:bodyPr/>
                    <a:lstStyle/>
                    <a:p>
                      <a:pPr algn="ctr"/>
                      <a:r>
                        <a:rPr lang="en-US" b="0" dirty="0"/>
                        <a:t>-1.5%</a:t>
                      </a:r>
                    </a:p>
                  </a:txBody>
                  <a:tcPr anchor="ctr"/>
                </a:tc>
                <a:tc>
                  <a:txBody>
                    <a:bodyPr/>
                    <a:lstStyle/>
                    <a:p>
                      <a:pPr algn="ctr"/>
                      <a:r>
                        <a:rPr lang="en-US" b="0" dirty="0"/>
                        <a:t>0.3%</a:t>
                      </a:r>
                    </a:p>
                  </a:txBody>
                  <a:tcPr anchor="ctr"/>
                </a:tc>
                <a:extLst>
                  <a:ext uri="{0D108BD9-81ED-4DB2-BD59-A6C34878D82A}">
                    <a16:rowId xmlns:a16="http://schemas.microsoft.com/office/drawing/2014/main" val="1672338400"/>
                  </a:ext>
                </a:extLst>
              </a:tr>
              <a:tr h="370840">
                <a:tc>
                  <a:txBody>
                    <a:bodyPr/>
                    <a:lstStyle/>
                    <a:p>
                      <a:pPr lvl="0"/>
                      <a:r>
                        <a:rPr lang="en-US" b="0" dirty="0"/>
                        <a:t>Inflation-Linked Bonds</a:t>
                      </a:r>
                    </a:p>
                  </a:txBody>
                  <a:tcPr anchor="ctr"/>
                </a:tc>
                <a:tc>
                  <a:txBody>
                    <a:bodyPr/>
                    <a:lstStyle/>
                    <a:p>
                      <a:pPr algn="ctr"/>
                      <a:r>
                        <a:rPr lang="en-US" b="0" dirty="0"/>
                        <a:t>6.5%</a:t>
                      </a:r>
                    </a:p>
                  </a:txBody>
                  <a:tcPr anchor="ctr"/>
                </a:tc>
                <a:tc>
                  <a:txBody>
                    <a:bodyPr/>
                    <a:lstStyle/>
                    <a:p>
                      <a:pPr algn="ctr"/>
                      <a:r>
                        <a:rPr lang="en-US" b="0" dirty="0"/>
                        <a:t>6.6%</a:t>
                      </a:r>
                    </a:p>
                  </a:txBody>
                  <a:tcPr anchor="ctr"/>
                </a:tc>
                <a:tc>
                  <a:txBody>
                    <a:bodyPr/>
                    <a:lstStyle/>
                    <a:p>
                      <a:pPr algn="ctr"/>
                      <a:r>
                        <a:rPr lang="en-US" b="0" dirty="0"/>
                        <a:t>-0.1%</a:t>
                      </a:r>
                    </a:p>
                  </a:txBody>
                  <a:tcPr anchor="ctr"/>
                </a:tc>
                <a:tc>
                  <a:txBody>
                    <a:bodyPr/>
                    <a:lstStyle/>
                    <a:p>
                      <a:pPr algn="ctr"/>
                      <a:r>
                        <a:rPr lang="en-US" b="0" dirty="0"/>
                        <a:t>6.7%</a:t>
                      </a:r>
                    </a:p>
                  </a:txBody>
                  <a:tcPr anchor="ctr"/>
                </a:tc>
                <a:tc>
                  <a:txBody>
                    <a:bodyPr/>
                    <a:lstStyle/>
                    <a:p>
                      <a:pPr algn="ctr"/>
                      <a:r>
                        <a:rPr lang="en-US" b="0" dirty="0"/>
                        <a:t>6.6%</a:t>
                      </a:r>
                    </a:p>
                  </a:txBody>
                  <a:tcPr anchor="ctr"/>
                </a:tc>
                <a:tc>
                  <a:txBody>
                    <a:bodyPr/>
                    <a:lstStyle/>
                    <a:p>
                      <a:pPr algn="ctr"/>
                      <a:r>
                        <a:rPr lang="en-US" b="0" dirty="0"/>
                        <a:t>0.1%</a:t>
                      </a:r>
                    </a:p>
                  </a:txBody>
                  <a:tcPr anchor="ctr"/>
                </a:tc>
                <a:extLst>
                  <a:ext uri="{0D108BD9-81ED-4DB2-BD59-A6C34878D82A}">
                    <a16:rowId xmlns:a16="http://schemas.microsoft.com/office/drawing/2014/main" val="3227243880"/>
                  </a:ext>
                </a:extLst>
              </a:tr>
              <a:tr h="370840">
                <a:tc>
                  <a:txBody>
                    <a:bodyPr/>
                    <a:lstStyle/>
                    <a:p>
                      <a:pPr lvl="0"/>
                      <a:r>
                        <a:rPr lang="en-US" b="0" dirty="0"/>
                        <a:t>Commodities</a:t>
                      </a:r>
                    </a:p>
                  </a:txBody>
                  <a:tcPr anchor="ctr"/>
                </a:tc>
                <a:tc>
                  <a:txBody>
                    <a:bodyPr/>
                    <a:lstStyle/>
                    <a:p>
                      <a:pPr algn="ctr"/>
                      <a:r>
                        <a:rPr lang="en-US" b="0" dirty="0"/>
                        <a:t>47.8%</a:t>
                      </a:r>
                    </a:p>
                  </a:txBody>
                  <a:tcPr anchor="ctr"/>
                </a:tc>
                <a:tc>
                  <a:txBody>
                    <a:bodyPr/>
                    <a:lstStyle/>
                    <a:p>
                      <a:pPr algn="ctr"/>
                      <a:r>
                        <a:rPr lang="en-US" b="0" dirty="0"/>
                        <a:t>35.9%</a:t>
                      </a:r>
                    </a:p>
                  </a:txBody>
                  <a:tcPr anchor="ctr"/>
                </a:tc>
                <a:tc>
                  <a:txBody>
                    <a:bodyPr/>
                    <a:lstStyle/>
                    <a:p>
                      <a:pPr algn="ctr"/>
                      <a:r>
                        <a:rPr lang="en-US" b="0" dirty="0"/>
                        <a:t>11.9%</a:t>
                      </a:r>
                    </a:p>
                  </a:txBody>
                  <a:tcPr anchor="ctr"/>
                </a:tc>
                <a:tc>
                  <a:txBody>
                    <a:bodyPr/>
                    <a:lstStyle/>
                    <a:p>
                      <a:pPr algn="ctr"/>
                      <a:r>
                        <a:rPr lang="en-US" b="0" dirty="0"/>
                        <a:t>54.9%</a:t>
                      </a:r>
                    </a:p>
                  </a:txBody>
                  <a:tcPr anchor="ctr"/>
                </a:tc>
                <a:tc>
                  <a:txBody>
                    <a:bodyPr/>
                    <a:lstStyle/>
                    <a:p>
                      <a:pPr algn="ctr"/>
                      <a:r>
                        <a:rPr lang="en-US" b="0" dirty="0"/>
                        <a:t>45.6%</a:t>
                      </a:r>
                    </a:p>
                  </a:txBody>
                  <a:tcPr anchor="ctr"/>
                </a:tc>
                <a:tc>
                  <a:txBody>
                    <a:bodyPr/>
                    <a:lstStyle/>
                    <a:p>
                      <a:pPr algn="ctr"/>
                      <a:r>
                        <a:rPr lang="en-US" b="0" dirty="0"/>
                        <a:t>9.3%</a:t>
                      </a:r>
                    </a:p>
                  </a:txBody>
                  <a:tcPr anchor="ctr"/>
                </a:tc>
                <a:extLst>
                  <a:ext uri="{0D108BD9-81ED-4DB2-BD59-A6C34878D82A}">
                    <a16:rowId xmlns:a16="http://schemas.microsoft.com/office/drawing/2014/main" val="275517143"/>
                  </a:ext>
                </a:extLst>
              </a:tr>
              <a:tr h="370840">
                <a:tc>
                  <a:txBody>
                    <a:bodyPr/>
                    <a:lstStyle/>
                    <a:p>
                      <a:pPr lvl="0"/>
                      <a:r>
                        <a:rPr lang="en-US" b="0" dirty="0"/>
                        <a:t>Risk Balanced</a:t>
                      </a:r>
                    </a:p>
                  </a:txBody>
                  <a:tcPr anchor="ctr"/>
                </a:tc>
                <a:tc>
                  <a:txBody>
                    <a:bodyPr/>
                    <a:lstStyle/>
                    <a:p>
                      <a:pPr algn="ctr"/>
                      <a:r>
                        <a:rPr lang="en-US" b="0" dirty="0"/>
                        <a:t>22.1%</a:t>
                      </a:r>
                    </a:p>
                  </a:txBody>
                  <a:tcPr anchor="ctr"/>
                </a:tc>
                <a:tc>
                  <a:txBody>
                    <a:bodyPr/>
                    <a:lstStyle/>
                    <a:p>
                      <a:pPr algn="ctr"/>
                      <a:r>
                        <a:rPr lang="en-US" b="0" dirty="0"/>
                        <a:t>22.1%</a:t>
                      </a:r>
                    </a:p>
                  </a:txBody>
                  <a:tcPr anchor="ctr"/>
                </a:tc>
                <a:tc>
                  <a:txBody>
                    <a:bodyPr/>
                    <a:lstStyle/>
                    <a:p>
                      <a:pPr algn="ctr"/>
                      <a:r>
                        <a:rPr lang="en-US" b="0" dirty="0"/>
                        <a:t>0.0%</a:t>
                      </a:r>
                    </a:p>
                  </a:txBody>
                  <a:tcPr anchor="ctr"/>
                </a:tc>
                <a:tc>
                  <a:txBody>
                    <a:bodyPr/>
                    <a:lstStyle/>
                    <a:p>
                      <a:pPr algn="ctr"/>
                      <a:r>
                        <a:rPr lang="en-US" b="0" dirty="0"/>
                        <a:t>21.6%</a:t>
                      </a:r>
                    </a:p>
                  </a:txBody>
                  <a:tcPr anchor="ctr"/>
                </a:tc>
                <a:tc>
                  <a:txBody>
                    <a:bodyPr/>
                    <a:lstStyle/>
                    <a:p>
                      <a:pPr algn="ctr"/>
                      <a:r>
                        <a:rPr lang="en-US" b="0" dirty="0"/>
                        <a:t>21.6%</a:t>
                      </a:r>
                    </a:p>
                  </a:txBody>
                  <a:tcPr anchor="ctr"/>
                </a:tc>
                <a:tc>
                  <a:txBody>
                    <a:bodyPr/>
                    <a:lstStyle/>
                    <a:p>
                      <a:pPr algn="ctr"/>
                      <a:r>
                        <a:rPr lang="en-US" b="0" dirty="0"/>
                        <a:t>0.0%</a:t>
                      </a:r>
                    </a:p>
                  </a:txBody>
                  <a:tcPr anchor="ctr"/>
                </a:tc>
                <a:extLst>
                  <a:ext uri="{0D108BD9-81ED-4DB2-BD59-A6C34878D82A}">
                    <a16:rowId xmlns:a16="http://schemas.microsoft.com/office/drawing/2014/main" val="823473223"/>
                  </a:ext>
                </a:extLst>
              </a:tr>
              <a:tr h="370840">
                <a:tc>
                  <a:txBody>
                    <a:bodyPr/>
                    <a:lstStyle/>
                    <a:p>
                      <a:pPr lvl="0"/>
                      <a:r>
                        <a:rPr lang="en-US" b="0" dirty="0"/>
                        <a:t>Private Equity</a:t>
                      </a:r>
                    </a:p>
                  </a:txBody>
                  <a:tcPr anchor="ctr"/>
                </a:tc>
                <a:tc>
                  <a:txBody>
                    <a:bodyPr/>
                    <a:lstStyle/>
                    <a:p>
                      <a:pPr algn="ctr"/>
                      <a:r>
                        <a:rPr lang="en-US" b="0" dirty="0"/>
                        <a:t>62.1%</a:t>
                      </a:r>
                    </a:p>
                  </a:txBody>
                  <a:tcPr anchor="ctr"/>
                </a:tc>
                <a:tc>
                  <a:txBody>
                    <a:bodyPr/>
                    <a:lstStyle/>
                    <a:p>
                      <a:pPr algn="ctr"/>
                      <a:r>
                        <a:rPr lang="en-US" b="0" dirty="0"/>
                        <a:t>54.9%</a:t>
                      </a:r>
                    </a:p>
                  </a:txBody>
                  <a:tcPr anchor="ctr"/>
                </a:tc>
                <a:tc>
                  <a:txBody>
                    <a:bodyPr/>
                    <a:lstStyle/>
                    <a:p>
                      <a:pPr algn="ctr"/>
                      <a:r>
                        <a:rPr lang="en-US" b="0" dirty="0"/>
                        <a:t>7.2%</a:t>
                      </a:r>
                    </a:p>
                  </a:txBody>
                  <a:tcPr anchor="ctr"/>
                </a:tc>
                <a:tc>
                  <a:txBody>
                    <a:bodyPr/>
                    <a:lstStyle/>
                    <a:p>
                      <a:pPr algn="ctr"/>
                      <a:r>
                        <a:rPr lang="en-US" b="0" dirty="0"/>
                        <a:t>62.5%</a:t>
                      </a:r>
                    </a:p>
                  </a:txBody>
                  <a:tcPr anchor="ctr"/>
                </a:tc>
                <a:tc>
                  <a:txBody>
                    <a:bodyPr/>
                    <a:lstStyle/>
                    <a:p>
                      <a:pPr algn="ctr"/>
                      <a:r>
                        <a:rPr lang="en-US" b="0" dirty="0"/>
                        <a:t>57.6%</a:t>
                      </a:r>
                    </a:p>
                  </a:txBody>
                  <a:tcPr anchor="ctr"/>
                </a:tc>
                <a:tc>
                  <a:txBody>
                    <a:bodyPr/>
                    <a:lstStyle/>
                    <a:p>
                      <a:pPr algn="ctr"/>
                      <a:r>
                        <a:rPr lang="en-US" b="0" dirty="0"/>
                        <a:t>4.9%</a:t>
                      </a:r>
                    </a:p>
                  </a:txBody>
                  <a:tcPr anchor="ctr"/>
                </a:tc>
                <a:extLst>
                  <a:ext uri="{0D108BD9-81ED-4DB2-BD59-A6C34878D82A}">
                    <a16:rowId xmlns:a16="http://schemas.microsoft.com/office/drawing/2014/main" val="1542640103"/>
                  </a:ext>
                </a:extLst>
              </a:tr>
              <a:tr h="370840">
                <a:tc>
                  <a:txBody>
                    <a:bodyPr/>
                    <a:lstStyle/>
                    <a:p>
                      <a:pPr lvl="0"/>
                      <a:r>
                        <a:rPr lang="en-US" b="0" dirty="0"/>
                        <a:t>Real Estate</a:t>
                      </a:r>
                    </a:p>
                  </a:txBody>
                  <a:tcPr anchor="ctr"/>
                </a:tc>
                <a:tc>
                  <a:txBody>
                    <a:bodyPr/>
                    <a:lstStyle/>
                    <a:p>
                      <a:pPr algn="ctr"/>
                      <a:r>
                        <a:rPr lang="en-US" b="0" dirty="0"/>
                        <a:t>11.7%</a:t>
                      </a:r>
                    </a:p>
                  </a:txBody>
                  <a:tcPr anchor="ctr"/>
                </a:tc>
                <a:tc>
                  <a:txBody>
                    <a:bodyPr/>
                    <a:lstStyle/>
                    <a:p>
                      <a:pPr algn="ctr"/>
                      <a:r>
                        <a:rPr lang="en-US" b="0" dirty="0"/>
                        <a:t>1.5%</a:t>
                      </a:r>
                    </a:p>
                  </a:txBody>
                  <a:tcPr anchor="ctr"/>
                </a:tc>
                <a:tc>
                  <a:txBody>
                    <a:bodyPr/>
                    <a:lstStyle/>
                    <a:p>
                      <a:pPr algn="ctr"/>
                      <a:r>
                        <a:rPr lang="en-US" b="0" dirty="0"/>
                        <a:t>10.2%</a:t>
                      </a:r>
                    </a:p>
                  </a:txBody>
                  <a:tcPr anchor="ctr"/>
                </a:tc>
                <a:tc>
                  <a:txBody>
                    <a:bodyPr/>
                    <a:lstStyle/>
                    <a:p>
                      <a:pPr algn="ctr"/>
                      <a:r>
                        <a:rPr lang="en-US" b="0" dirty="0"/>
                        <a:t>10.5%</a:t>
                      </a:r>
                    </a:p>
                  </a:txBody>
                  <a:tcPr anchor="ctr"/>
                </a:tc>
                <a:tc>
                  <a:txBody>
                    <a:bodyPr/>
                    <a:lstStyle/>
                    <a:p>
                      <a:pPr algn="ctr"/>
                      <a:r>
                        <a:rPr lang="en-US" b="0" dirty="0"/>
                        <a:t>1.5%</a:t>
                      </a:r>
                    </a:p>
                  </a:txBody>
                  <a:tcPr anchor="ctr"/>
                </a:tc>
                <a:tc>
                  <a:txBody>
                    <a:bodyPr/>
                    <a:lstStyle/>
                    <a:p>
                      <a:pPr algn="ctr"/>
                      <a:r>
                        <a:rPr lang="en-US" b="0" dirty="0"/>
                        <a:t>9.0%</a:t>
                      </a:r>
                    </a:p>
                  </a:txBody>
                  <a:tcPr anchor="ctr"/>
                </a:tc>
                <a:extLst>
                  <a:ext uri="{0D108BD9-81ED-4DB2-BD59-A6C34878D82A}">
                    <a16:rowId xmlns:a16="http://schemas.microsoft.com/office/drawing/2014/main" val="1071171841"/>
                  </a:ext>
                </a:extLst>
              </a:tr>
              <a:tr h="370840">
                <a:tc>
                  <a:txBody>
                    <a:bodyPr/>
                    <a:lstStyle/>
                    <a:p>
                      <a:pPr lvl="0"/>
                      <a:r>
                        <a:rPr lang="en-US" b="0" dirty="0"/>
                        <a:t>Private Debt</a:t>
                      </a:r>
                    </a:p>
                  </a:txBody>
                  <a:tcPr anchor="ctr"/>
                </a:tc>
                <a:tc>
                  <a:txBody>
                    <a:bodyPr/>
                    <a:lstStyle/>
                    <a:p>
                      <a:pPr algn="ctr"/>
                      <a:r>
                        <a:rPr lang="en-US" b="0" dirty="0"/>
                        <a:t>11.4%</a:t>
                      </a:r>
                    </a:p>
                  </a:txBody>
                  <a:tcPr anchor="ctr"/>
                </a:tc>
                <a:tc>
                  <a:txBody>
                    <a:bodyPr/>
                    <a:lstStyle/>
                    <a:p>
                      <a:pPr algn="ctr"/>
                      <a:r>
                        <a:rPr lang="en-US" b="0" dirty="0"/>
                        <a:t>12.1%</a:t>
                      </a:r>
                    </a:p>
                  </a:txBody>
                  <a:tcPr anchor="ctr"/>
                </a:tc>
                <a:tc>
                  <a:txBody>
                    <a:bodyPr/>
                    <a:lstStyle/>
                    <a:p>
                      <a:pPr algn="ctr"/>
                      <a:r>
                        <a:rPr lang="en-US" b="0" dirty="0"/>
                        <a:t>-0.7%</a:t>
                      </a:r>
                    </a:p>
                  </a:txBody>
                  <a:tcPr anchor="ctr"/>
                </a:tc>
                <a:tc>
                  <a:txBody>
                    <a:bodyPr/>
                    <a:lstStyle/>
                    <a:p>
                      <a:pPr algn="ctr"/>
                      <a:r>
                        <a:rPr lang="en-US" b="0" dirty="0"/>
                        <a:t>11.5%</a:t>
                      </a:r>
                    </a:p>
                  </a:txBody>
                  <a:tcPr anchor="ctr"/>
                </a:tc>
                <a:tc>
                  <a:txBody>
                    <a:bodyPr/>
                    <a:lstStyle/>
                    <a:p>
                      <a:pPr algn="ctr"/>
                      <a:r>
                        <a:rPr lang="en-US" b="0" dirty="0"/>
                        <a:t>12.8%</a:t>
                      </a:r>
                    </a:p>
                  </a:txBody>
                  <a:tcPr anchor="ctr"/>
                </a:tc>
                <a:tc>
                  <a:txBody>
                    <a:bodyPr/>
                    <a:lstStyle/>
                    <a:p>
                      <a:pPr algn="ctr"/>
                      <a:r>
                        <a:rPr lang="en-US" b="0" dirty="0"/>
                        <a:t>-1.3%</a:t>
                      </a:r>
                    </a:p>
                  </a:txBody>
                  <a:tcPr anchor="ctr"/>
                </a:tc>
                <a:extLst>
                  <a:ext uri="{0D108BD9-81ED-4DB2-BD59-A6C34878D82A}">
                    <a16:rowId xmlns:a16="http://schemas.microsoft.com/office/drawing/2014/main" val="2502995664"/>
                  </a:ext>
                </a:extLst>
              </a:tr>
              <a:tr h="370840">
                <a:tc>
                  <a:txBody>
                    <a:bodyPr/>
                    <a:lstStyle/>
                    <a:p>
                      <a:r>
                        <a:rPr lang="en-US" b="1" dirty="0"/>
                        <a:t>   Total Beta Portfolio</a:t>
                      </a:r>
                    </a:p>
                  </a:txBody>
                  <a:tcPr anchor="ctr"/>
                </a:tc>
                <a:tc>
                  <a:txBody>
                    <a:bodyPr/>
                    <a:lstStyle/>
                    <a:p>
                      <a:pPr algn="ctr"/>
                      <a:r>
                        <a:rPr lang="en-US" b="1" dirty="0"/>
                        <a:t>26.8%</a:t>
                      </a:r>
                    </a:p>
                  </a:txBody>
                  <a:tcPr anchor="ctr"/>
                </a:tc>
                <a:tc>
                  <a:txBody>
                    <a:bodyPr/>
                    <a:lstStyle/>
                    <a:p>
                      <a:pPr algn="ctr"/>
                      <a:r>
                        <a:rPr lang="en-US" b="1" dirty="0"/>
                        <a:t>24.0%</a:t>
                      </a:r>
                    </a:p>
                  </a:txBody>
                  <a:tcPr anchor="ctr"/>
                </a:tc>
                <a:tc>
                  <a:txBody>
                    <a:bodyPr/>
                    <a:lstStyle/>
                    <a:p>
                      <a:pPr algn="ctr"/>
                      <a:r>
                        <a:rPr lang="en-US" b="1" dirty="0"/>
                        <a:t>2.8%</a:t>
                      </a:r>
                    </a:p>
                  </a:txBody>
                  <a:tcPr anchor="ctr"/>
                </a:tc>
                <a:tc>
                  <a:txBody>
                    <a:bodyPr/>
                    <a:lstStyle/>
                    <a:p>
                      <a:pPr algn="ctr"/>
                      <a:r>
                        <a:rPr lang="en-US" b="1" dirty="0"/>
                        <a:t>27.7%</a:t>
                      </a:r>
                    </a:p>
                  </a:txBody>
                  <a:tcPr anchor="ctr"/>
                </a:tc>
                <a:tc>
                  <a:txBody>
                    <a:bodyPr/>
                    <a:lstStyle/>
                    <a:p>
                      <a:pPr algn="ctr"/>
                      <a:r>
                        <a:rPr lang="en-US" b="1" dirty="0"/>
                        <a:t>25.4%</a:t>
                      </a:r>
                    </a:p>
                  </a:txBody>
                  <a:tcPr anchor="ctr"/>
                </a:tc>
                <a:tc>
                  <a:txBody>
                    <a:bodyPr/>
                    <a:lstStyle/>
                    <a:p>
                      <a:pPr algn="ctr"/>
                      <a:r>
                        <a:rPr lang="en-US" b="1" dirty="0"/>
                        <a:t>2.3%</a:t>
                      </a:r>
                    </a:p>
                  </a:txBody>
                  <a:tcPr anchor="ctr"/>
                </a:tc>
                <a:extLst>
                  <a:ext uri="{0D108BD9-81ED-4DB2-BD59-A6C34878D82A}">
                    <a16:rowId xmlns:a16="http://schemas.microsoft.com/office/drawing/2014/main" val="3859628948"/>
                  </a:ext>
                </a:extLst>
              </a:tr>
              <a:tr h="370840">
                <a:tc>
                  <a:txBody>
                    <a:bodyPr/>
                    <a:lstStyle/>
                    <a:p>
                      <a:r>
                        <a:rPr lang="en-US" b="0" dirty="0"/>
                        <a:t>Alpha Portfolio</a:t>
                      </a:r>
                    </a:p>
                  </a:txBody>
                  <a:tcPr anchor="ctr"/>
                </a:tc>
                <a:tc>
                  <a:txBody>
                    <a:bodyPr/>
                    <a:lstStyle/>
                    <a:p>
                      <a:pPr algn="ctr"/>
                      <a:r>
                        <a:rPr lang="en-US" b="0" dirty="0"/>
                        <a:t>7.8%</a:t>
                      </a:r>
                    </a:p>
                  </a:txBody>
                  <a:tcPr anchor="ctr"/>
                </a:tc>
                <a:tc>
                  <a:txBody>
                    <a:bodyPr/>
                    <a:lstStyle/>
                    <a:p>
                      <a:pPr algn="ctr"/>
                      <a:r>
                        <a:rPr lang="en-US" b="0" dirty="0"/>
                        <a:t>-</a:t>
                      </a:r>
                    </a:p>
                  </a:txBody>
                  <a:tcPr anchor="ctr"/>
                </a:tc>
                <a:tc>
                  <a:txBody>
                    <a:bodyPr/>
                    <a:lstStyle/>
                    <a:p>
                      <a:pPr algn="ctr"/>
                      <a:r>
                        <a:rPr lang="en-US" b="0" dirty="0"/>
                        <a:t>1.9%</a:t>
                      </a:r>
                    </a:p>
                  </a:txBody>
                  <a:tcPr anchor="ctr"/>
                </a:tc>
                <a:tc>
                  <a:txBody>
                    <a:bodyPr/>
                    <a:lstStyle/>
                    <a:p>
                      <a:pPr algn="ctr"/>
                      <a:r>
                        <a:rPr lang="en-US" b="0" dirty="0"/>
                        <a:t>7.7%</a:t>
                      </a:r>
                    </a:p>
                  </a:txBody>
                  <a:tcPr anchor="ctr"/>
                </a:tc>
                <a:tc>
                  <a:txBody>
                    <a:bodyPr/>
                    <a:lstStyle/>
                    <a:p>
                      <a:pPr algn="ctr"/>
                      <a:r>
                        <a:rPr lang="en-US" b="0" dirty="0"/>
                        <a:t>-</a:t>
                      </a:r>
                    </a:p>
                  </a:txBody>
                  <a:tcPr anchor="ctr"/>
                </a:tc>
                <a:tc>
                  <a:txBody>
                    <a:bodyPr/>
                    <a:lstStyle/>
                    <a:p>
                      <a:pPr algn="ctr"/>
                      <a:r>
                        <a:rPr lang="en-US" b="0" dirty="0"/>
                        <a:t>1.8%</a:t>
                      </a:r>
                    </a:p>
                  </a:txBody>
                  <a:tcPr anchor="ctr"/>
                </a:tc>
                <a:extLst>
                  <a:ext uri="{0D108BD9-81ED-4DB2-BD59-A6C34878D82A}">
                    <a16:rowId xmlns:a16="http://schemas.microsoft.com/office/drawing/2014/main" val="2859143972"/>
                  </a:ext>
                </a:extLst>
              </a:tr>
              <a:tr h="370840">
                <a:tc>
                  <a:txBody>
                    <a:bodyPr/>
                    <a:lstStyle/>
                    <a:p>
                      <a:r>
                        <a:rPr lang="en-US" b="1" dirty="0"/>
                        <a:t>   Total Portfolio</a:t>
                      </a:r>
                    </a:p>
                  </a:txBody>
                  <a:tcPr anchor="ctr"/>
                </a:tc>
                <a:tc>
                  <a:txBody>
                    <a:bodyPr/>
                    <a:lstStyle/>
                    <a:p>
                      <a:pPr algn="ctr"/>
                      <a:r>
                        <a:rPr lang="en-US" b="1" dirty="0"/>
                        <a:t>28.7%</a:t>
                      </a:r>
                    </a:p>
                  </a:txBody>
                  <a:tcPr anchor="ctr"/>
                </a:tc>
                <a:tc>
                  <a:txBody>
                    <a:bodyPr/>
                    <a:lstStyle/>
                    <a:p>
                      <a:pPr algn="ctr"/>
                      <a:r>
                        <a:rPr lang="en-US" b="1" dirty="0"/>
                        <a:t>24.0%</a:t>
                      </a:r>
                    </a:p>
                  </a:txBody>
                  <a:tcPr anchor="ctr"/>
                </a:tc>
                <a:tc>
                  <a:txBody>
                    <a:bodyPr/>
                    <a:lstStyle/>
                    <a:p>
                      <a:pPr algn="ctr"/>
                      <a:r>
                        <a:rPr lang="en-US" b="1" dirty="0"/>
                        <a:t>4.7%</a:t>
                      </a:r>
                    </a:p>
                  </a:txBody>
                  <a:tcPr anchor="ctr"/>
                </a:tc>
                <a:tc>
                  <a:txBody>
                    <a:bodyPr/>
                    <a:lstStyle/>
                    <a:p>
                      <a:pPr algn="ctr"/>
                      <a:r>
                        <a:rPr lang="en-US" b="1" dirty="0"/>
                        <a:t>29.5%</a:t>
                      </a:r>
                    </a:p>
                  </a:txBody>
                  <a:tcPr anchor="ctr"/>
                </a:tc>
                <a:tc>
                  <a:txBody>
                    <a:bodyPr/>
                    <a:lstStyle/>
                    <a:p>
                      <a:pPr algn="ctr"/>
                      <a:r>
                        <a:rPr lang="en-US" b="1" dirty="0"/>
                        <a:t>25.4%</a:t>
                      </a:r>
                    </a:p>
                  </a:txBody>
                  <a:tcPr anchor="ctr"/>
                </a:tc>
                <a:tc>
                  <a:txBody>
                    <a:bodyPr/>
                    <a:lstStyle/>
                    <a:p>
                      <a:pPr algn="ctr"/>
                      <a:r>
                        <a:rPr lang="en-US" b="1" dirty="0"/>
                        <a:t>4.1%</a:t>
                      </a:r>
                    </a:p>
                  </a:txBody>
                  <a:tcPr anchor="ctr"/>
                </a:tc>
                <a:extLst>
                  <a:ext uri="{0D108BD9-81ED-4DB2-BD59-A6C34878D82A}">
                    <a16:rowId xmlns:a16="http://schemas.microsoft.com/office/drawing/2014/main" val="3682697985"/>
                  </a:ext>
                </a:extLst>
              </a:tr>
            </a:tbl>
          </a:graphicData>
        </a:graphic>
      </p:graphicFrame>
    </p:spTree>
    <p:extLst>
      <p:ext uri="{BB962C8B-B14F-4D97-AF65-F5344CB8AC3E}">
        <p14:creationId xmlns:p14="http://schemas.microsoft.com/office/powerpoint/2010/main" val="3391798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p:cNvSpPr txBox="1">
            <a:spLocks/>
          </p:cNvSpPr>
          <p:nvPr/>
        </p:nvSpPr>
        <p:spPr>
          <a:xfrm>
            <a:off x="13982" y="0"/>
            <a:ext cx="12178018" cy="1143000"/>
          </a:xfrm>
          <a:prstGeom prst="rect">
            <a:avLst/>
          </a:prstGeom>
        </p:spPr>
        <p:txBody>
          <a:bodyPr anchor="ct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4400" dirty="0">
                <a:solidFill>
                  <a:srgbClr val="000000"/>
                </a:solidFill>
                <a:latin typeface="+mj-lt"/>
              </a:rPr>
              <a:t>One Year Contribution to Total Return</a:t>
            </a:r>
          </a:p>
        </p:txBody>
      </p:sp>
      <p:graphicFrame>
        <p:nvGraphicFramePr>
          <p:cNvPr id="8" name="Table 3">
            <a:extLst>
              <a:ext uri="{FF2B5EF4-FFF2-40B4-BE49-F238E27FC236}">
                <a16:creationId xmlns:a16="http://schemas.microsoft.com/office/drawing/2014/main" id="{459DC508-33E4-4995-A35D-A7D4E62F3F4C}"/>
              </a:ext>
            </a:extLst>
          </p:cNvPr>
          <p:cNvGraphicFramePr>
            <a:graphicFrameLocks noGrp="1"/>
          </p:cNvGraphicFramePr>
          <p:nvPr>
            <p:extLst>
              <p:ext uri="{D42A27DB-BD31-4B8C-83A1-F6EECF244321}">
                <p14:modId xmlns:p14="http://schemas.microsoft.com/office/powerpoint/2010/main" val="3369710384"/>
              </p:ext>
            </p:extLst>
          </p:nvPr>
        </p:nvGraphicFramePr>
        <p:xfrm>
          <a:off x="2270590" y="1016808"/>
          <a:ext cx="7827622" cy="4220678"/>
        </p:xfrm>
        <a:graphic>
          <a:graphicData uri="http://schemas.openxmlformats.org/drawingml/2006/table">
            <a:tbl>
              <a:tblPr firstRow="1" bandRow="1">
                <a:tableStyleId>{5C22544A-7EE6-4342-B048-85BDC9FD1C3A}</a:tableStyleId>
              </a:tblPr>
              <a:tblGrid>
                <a:gridCol w="2883862">
                  <a:extLst>
                    <a:ext uri="{9D8B030D-6E8A-4147-A177-3AD203B41FA5}">
                      <a16:colId xmlns:a16="http://schemas.microsoft.com/office/drawing/2014/main" val="3492259947"/>
                    </a:ext>
                  </a:extLst>
                </a:gridCol>
                <a:gridCol w="2471880">
                  <a:extLst>
                    <a:ext uri="{9D8B030D-6E8A-4147-A177-3AD203B41FA5}">
                      <a16:colId xmlns:a16="http://schemas.microsoft.com/office/drawing/2014/main" val="3746561607"/>
                    </a:ext>
                  </a:extLst>
                </a:gridCol>
                <a:gridCol w="2471880">
                  <a:extLst>
                    <a:ext uri="{9D8B030D-6E8A-4147-A177-3AD203B41FA5}">
                      <a16:colId xmlns:a16="http://schemas.microsoft.com/office/drawing/2014/main" val="2654941105"/>
                    </a:ext>
                  </a:extLst>
                </a:gridCol>
              </a:tblGrid>
              <a:tr h="383698">
                <a:tc>
                  <a:txBody>
                    <a:bodyPr/>
                    <a:lstStyle/>
                    <a:p>
                      <a:endParaRPr lang="en-US" sz="1400" dirty="0"/>
                    </a:p>
                  </a:txBody>
                  <a:tcPr marL="94610" marR="94610" marT="47306" marB="47306"/>
                </a:tc>
                <a:tc>
                  <a:txBody>
                    <a:bodyPr/>
                    <a:lstStyle/>
                    <a:p>
                      <a:pPr algn="ctr"/>
                      <a:r>
                        <a:rPr lang="en-US" sz="1400" dirty="0"/>
                        <a:t>Retirement Plan</a:t>
                      </a:r>
                    </a:p>
                  </a:txBody>
                  <a:tcPr marL="94610" marR="94610" marT="47306" marB="47306" anchor="ctr"/>
                </a:tc>
                <a:tc>
                  <a:txBody>
                    <a:bodyPr/>
                    <a:lstStyle/>
                    <a:p>
                      <a:pPr algn="ctr"/>
                      <a:r>
                        <a:rPr lang="en-US" sz="1400" dirty="0"/>
                        <a:t>Endowment Pool</a:t>
                      </a:r>
                    </a:p>
                  </a:txBody>
                  <a:tcPr marL="94610" marR="94610" marT="47306" marB="47306" anchor="ctr"/>
                </a:tc>
                <a:extLst>
                  <a:ext uri="{0D108BD9-81ED-4DB2-BD59-A6C34878D82A}">
                    <a16:rowId xmlns:a16="http://schemas.microsoft.com/office/drawing/2014/main" val="707397767"/>
                  </a:ext>
                </a:extLst>
              </a:tr>
              <a:tr h="383698">
                <a:tc>
                  <a:txBody>
                    <a:bodyPr/>
                    <a:lstStyle/>
                    <a:p>
                      <a:pPr lvl="1"/>
                      <a:r>
                        <a:rPr lang="en-US" sz="1400" b="0" dirty="0"/>
                        <a:t>Public Equity</a:t>
                      </a:r>
                    </a:p>
                  </a:txBody>
                  <a:tcPr marL="94610" marR="94610" marT="47306" marB="47306"/>
                </a:tc>
                <a:tc>
                  <a:txBody>
                    <a:bodyPr/>
                    <a:lstStyle/>
                    <a:p>
                      <a:pPr algn="ctr"/>
                      <a:r>
                        <a:rPr lang="en-US" sz="1400" b="0" dirty="0"/>
                        <a:t>13.8%</a:t>
                      </a:r>
                    </a:p>
                  </a:txBody>
                  <a:tcPr marL="94610" marR="94610" marT="47306" marB="47306" anchor="ctr"/>
                </a:tc>
                <a:tc>
                  <a:txBody>
                    <a:bodyPr/>
                    <a:lstStyle/>
                    <a:p>
                      <a:pPr algn="ctr"/>
                      <a:r>
                        <a:rPr lang="en-US" sz="1400" b="0" dirty="0"/>
                        <a:t>14.6%</a:t>
                      </a:r>
                    </a:p>
                  </a:txBody>
                  <a:tcPr marL="94610" marR="94610" marT="47306" marB="47306" anchor="ctr"/>
                </a:tc>
                <a:extLst>
                  <a:ext uri="{0D108BD9-81ED-4DB2-BD59-A6C34878D82A}">
                    <a16:rowId xmlns:a16="http://schemas.microsoft.com/office/drawing/2014/main" val="2501257325"/>
                  </a:ext>
                </a:extLst>
              </a:tr>
              <a:tr h="383698">
                <a:tc>
                  <a:txBody>
                    <a:bodyPr/>
                    <a:lstStyle/>
                    <a:p>
                      <a:pPr lvl="1"/>
                      <a:r>
                        <a:rPr lang="en-US" sz="1400" b="0" dirty="0"/>
                        <a:t>Private Equity</a:t>
                      </a:r>
                    </a:p>
                  </a:txBody>
                  <a:tcPr marL="94610" marR="94610" marT="47306" marB="47306"/>
                </a:tc>
                <a:tc>
                  <a:txBody>
                    <a:bodyPr/>
                    <a:lstStyle/>
                    <a:p>
                      <a:pPr algn="ctr"/>
                      <a:r>
                        <a:rPr lang="en-US" sz="1400" b="0" dirty="0"/>
                        <a:t>5.8%</a:t>
                      </a:r>
                    </a:p>
                  </a:txBody>
                  <a:tcPr marL="94610" marR="94610" marT="47306" marB="47306" anchor="ctr"/>
                </a:tc>
                <a:tc>
                  <a:txBody>
                    <a:bodyPr/>
                    <a:lstStyle/>
                    <a:p>
                      <a:pPr algn="ctr"/>
                      <a:r>
                        <a:rPr lang="en-US" sz="1400" b="0" dirty="0"/>
                        <a:t>5.9%</a:t>
                      </a:r>
                    </a:p>
                  </a:txBody>
                  <a:tcPr marL="94610" marR="94610" marT="47306" marB="47306" anchor="ctr"/>
                </a:tc>
                <a:extLst>
                  <a:ext uri="{0D108BD9-81ED-4DB2-BD59-A6C34878D82A}">
                    <a16:rowId xmlns:a16="http://schemas.microsoft.com/office/drawing/2014/main" val="2637985096"/>
                  </a:ext>
                </a:extLst>
              </a:tr>
              <a:tr h="383698">
                <a:tc>
                  <a:txBody>
                    <a:bodyPr/>
                    <a:lstStyle/>
                    <a:p>
                      <a:pPr lvl="1"/>
                      <a:r>
                        <a:rPr lang="en-US" sz="1400" b="0" dirty="0"/>
                        <a:t>Risk Balanced</a:t>
                      </a:r>
                    </a:p>
                  </a:txBody>
                  <a:tcPr marL="94610" marR="94610" marT="47306" marB="47306"/>
                </a:tc>
                <a:tc>
                  <a:txBody>
                    <a:bodyPr/>
                    <a:lstStyle/>
                    <a:p>
                      <a:pPr algn="ctr"/>
                      <a:r>
                        <a:rPr lang="en-US" sz="1400" b="0" dirty="0"/>
                        <a:t>2.9%</a:t>
                      </a:r>
                    </a:p>
                  </a:txBody>
                  <a:tcPr marL="94610" marR="94610" marT="47306" marB="47306" anchor="ctr"/>
                </a:tc>
                <a:tc>
                  <a:txBody>
                    <a:bodyPr/>
                    <a:lstStyle/>
                    <a:p>
                      <a:pPr algn="ctr"/>
                      <a:r>
                        <a:rPr lang="en-US" sz="1400" b="0" dirty="0"/>
                        <a:t>2.7%</a:t>
                      </a:r>
                    </a:p>
                  </a:txBody>
                  <a:tcPr marL="94610" marR="94610" marT="47306" marB="47306" anchor="ctr"/>
                </a:tc>
                <a:extLst>
                  <a:ext uri="{0D108BD9-81ED-4DB2-BD59-A6C34878D82A}">
                    <a16:rowId xmlns:a16="http://schemas.microsoft.com/office/drawing/2014/main" val="3062785651"/>
                  </a:ext>
                </a:extLst>
              </a:tr>
              <a:tr h="383698">
                <a:tc>
                  <a:txBody>
                    <a:bodyPr/>
                    <a:lstStyle/>
                    <a:p>
                      <a:pPr lvl="1"/>
                      <a:r>
                        <a:rPr lang="en-US" sz="1400" b="0" dirty="0"/>
                        <a:t>Commodities</a:t>
                      </a:r>
                    </a:p>
                  </a:txBody>
                  <a:tcPr marL="94610" marR="94610" marT="47306" marB="47306"/>
                </a:tc>
                <a:tc>
                  <a:txBody>
                    <a:bodyPr/>
                    <a:lstStyle/>
                    <a:p>
                      <a:pPr algn="ctr"/>
                      <a:r>
                        <a:rPr lang="en-US" sz="1400" b="0" dirty="0"/>
                        <a:t>2.1%</a:t>
                      </a:r>
                    </a:p>
                  </a:txBody>
                  <a:tcPr marL="94610" marR="94610" marT="47306" marB="47306" anchor="ctr"/>
                </a:tc>
                <a:tc>
                  <a:txBody>
                    <a:bodyPr/>
                    <a:lstStyle/>
                    <a:p>
                      <a:pPr algn="ctr"/>
                      <a:r>
                        <a:rPr lang="en-US" sz="1400" b="0" dirty="0"/>
                        <a:t>2.3%</a:t>
                      </a:r>
                    </a:p>
                  </a:txBody>
                  <a:tcPr marL="94610" marR="94610" marT="47306" marB="47306" anchor="ctr"/>
                </a:tc>
                <a:extLst>
                  <a:ext uri="{0D108BD9-81ED-4DB2-BD59-A6C34878D82A}">
                    <a16:rowId xmlns:a16="http://schemas.microsoft.com/office/drawing/2014/main" val="872312328"/>
                  </a:ext>
                </a:extLst>
              </a:tr>
              <a:tr h="383698">
                <a:tc>
                  <a:txBody>
                    <a:bodyPr/>
                    <a:lstStyle/>
                    <a:p>
                      <a:pPr lvl="1"/>
                      <a:r>
                        <a:rPr lang="en-US" sz="1400" b="0" dirty="0"/>
                        <a:t>Alpha Portfolio</a:t>
                      </a:r>
                    </a:p>
                  </a:txBody>
                  <a:tcPr marL="94610" marR="94610" marT="47306" marB="47306"/>
                </a:tc>
                <a:tc>
                  <a:txBody>
                    <a:bodyPr/>
                    <a:lstStyle/>
                    <a:p>
                      <a:pPr algn="ctr"/>
                      <a:r>
                        <a:rPr lang="en-US" sz="1400" b="0" dirty="0"/>
                        <a:t>1.9%</a:t>
                      </a:r>
                    </a:p>
                  </a:txBody>
                  <a:tcPr marL="94610" marR="94610" marT="47306" marB="47306" anchor="ctr"/>
                </a:tc>
                <a:tc>
                  <a:txBody>
                    <a:bodyPr/>
                    <a:lstStyle/>
                    <a:p>
                      <a:pPr algn="ctr"/>
                      <a:r>
                        <a:rPr lang="en-US" sz="1400" b="0" dirty="0"/>
                        <a:t>1.8%</a:t>
                      </a:r>
                    </a:p>
                  </a:txBody>
                  <a:tcPr marL="94610" marR="94610" marT="47306" marB="47306" anchor="ctr"/>
                </a:tc>
                <a:extLst>
                  <a:ext uri="{0D108BD9-81ED-4DB2-BD59-A6C34878D82A}">
                    <a16:rowId xmlns:a16="http://schemas.microsoft.com/office/drawing/2014/main" val="1010974534"/>
                  </a:ext>
                </a:extLst>
              </a:tr>
              <a:tr h="383698">
                <a:tc>
                  <a:txBody>
                    <a:bodyPr/>
                    <a:lstStyle/>
                    <a:p>
                      <a:pPr lvl="1"/>
                      <a:r>
                        <a:rPr lang="en-US" sz="1400" b="0" dirty="0"/>
                        <a:t>Inflation-Linked Bonds</a:t>
                      </a:r>
                    </a:p>
                  </a:txBody>
                  <a:tcPr marL="94610" marR="94610" marT="47306" marB="47306"/>
                </a:tc>
                <a:tc>
                  <a:txBody>
                    <a:bodyPr/>
                    <a:lstStyle/>
                    <a:p>
                      <a:pPr algn="ctr"/>
                      <a:r>
                        <a:rPr lang="en-US" sz="1400" b="0" dirty="0"/>
                        <a:t>0.9%</a:t>
                      </a:r>
                    </a:p>
                  </a:txBody>
                  <a:tcPr marL="94610" marR="94610" marT="47306" marB="47306" anchor="ctr"/>
                </a:tc>
                <a:tc>
                  <a:txBody>
                    <a:bodyPr/>
                    <a:lstStyle/>
                    <a:p>
                      <a:pPr algn="ctr"/>
                      <a:r>
                        <a:rPr lang="en-US" sz="1400" b="0" dirty="0"/>
                        <a:t>0.9%</a:t>
                      </a:r>
                    </a:p>
                  </a:txBody>
                  <a:tcPr marL="94610" marR="94610" marT="47306" marB="47306" anchor="ctr"/>
                </a:tc>
                <a:extLst>
                  <a:ext uri="{0D108BD9-81ED-4DB2-BD59-A6C34878D82A}">
                    <a16:rowId xmlns:a16="http://schemas.microsoft.com/office/drawing/2014/main" val="3284890873"/>
                  </a:ext>
                </a:extLst>
              </a:tr>
              <a:tr h="383698">
                <a:tc>
                  <a:txBody>
                    <a:bodyPr/>
                    <a:lstStyle/>
                    <a:p>
                      <a:pPr lvl="1"/>
                      <a:r>
                        <a:rPr lang="en-US" sz="1400" b="0" dirty="0"/>
                        <a:t>Real Estate</a:t>
                      </a:r>
                    </a:p>
                  </a:txBody>
                  <a:tcPr marL="94610" marR="94610" marT="47306" marB="47306"/>
                </a:tc>
                <a:tc>
                  <a:txBody>
                    <a:bodyPr/>
                    <a:lstStyle/>
                    <a:p>
                      <a:pPr algn="ctr"/>
                      <a:r>
                        <a:rPr lang="en-US" sz="1400" b="0" dirty="0"/>
                        <a:t>0.9%</a:t>
                      </a:r>
                    </a:p>
                  </a:txBody>
                  <a:tcPr marL="94610" marR="94610" marT="47306" marB="47306" anchor="ctr"/>
                </a:tc>
                <a:tc>
                  <a:txBody>
                    <a:bodyPr/>
                    <a:lstStyle/>
                    <a:p>
                      <a:pPr algn="ctr"/>
                      <a:r>
                        <a:rPr lang="en-US" sz="1400" b="0" dirty="0"/>
                        <a:t>0.9%</a:t>
                      </a:r>
                    </a:p>
                  </a:txBody>
                  <a:tcPr marL="94610" marR="94610" marT="47306" marB="47306" anchor="ctr"/>
                </a:tc>
                <a:extLst>
                  <a:ext uri="{0D108BD9-81ED-4DB2-BD59-A6C34878D82A}">
                    <a16:rowId xmlns:a16="http://schemas.microsoft.com/office/drawing/2014/main" val="3364777425"/>
                  </a:ext>
                </a:extLst>
              </a:tr>
              <a:tr h="383698">
                <a:tc>
                  <a:txBody>
                    <a:bodyPr/>
                    <a:lstStyle/>
                    <a:p>
                      <a:pPr lvl="1"/>
                      <a:r>
                        <a:rPr lang="en-US" sz="1400" b="0" dirty="0"/>
                        <a:t>Private Debt</a:t>
                      </a:r>
                    </a:p>
                  </a:txBody>
                  <a:tcPr marL="94610" marR="94610" marT="47306" marB="47306"/>
                </a:tc>
                <a:tc>
                  <a:txBody>
                    <a:bodyPr/>
                    <a:lstStyle/>
                    <a:p>
                      <a:pPr algn="ctr"/>
                      <a:r>
                        <a:rPr lang="en-US" sz="1400" b="0" dirty="0"/>
                        <a:t>0.6%</a:t>
                      </a:r>
                    </a:p>
                  </a:txBody>
                  <a:tcPr marL="94610" marR="94610" marT="47306" marB="47306" anchor="ctr"/>
                </a:tc>
                <a:tc>
                  <a:txBody>
                    <a:bodyPr/>
                    <a:lstStyle/>
                    <a:p>
                      <a:pPr algn="ctr"/>
                      <a:r>
                        <a:rPr lang="en-US" sz="1400" b="0" dirty="0"/>
                        <a:t>0.5%</a:t>
                      </a:r>
                    </a:p>
                  </a:txBody>
                  <a:tcPr marL="94610" marR="94610" marT="47306" marB="47306" anchor="ctr"/>
                </a:tc>
                <a:extLst>
                  <a:ext uri="{0D108BD9-81ED-4DB2-BD59-A6C34878D82A}">
                    <a16:rowId xmlns:a16="http://schemas.microsoft.com/office/drawing/2014/main" val="2563506259"/>
                  </a:ext>
                </a:extLst>
              </a:tr>
              <a:tr h="383698">
                <a:tc>
                  <a:txBody>
                    <a:bodyPr/>
                    <a:lstStyle/>
                    <a:p>
                      <a:pPr lvl="1"/>
                      <a:r>
                        <a:rPr lang="en-US" sz="1400" b="0" dirty="0"/>
                        <a:t>US Treasuries</a:t>
                      </a:r>
                    </a:p>
                  </a:txBody>
                  <a:tcPr marL="94610" marR="94610" marT="47306" marB="47306"/>
                </a:tc>
                <a:tc>
                  <a:txBody>
                    <a:bodyPr/>
                    <a:lstStyle/>
                    <a:p>
                      <a:pPr algn="ctr"/>
                      <a:r>
                        <a:rPr lang="en-US" sz="1400" b="0" dirty="0"/>
                        <a:t>-0.2%</a:t>
                      </a:r>
                    </a:p>
                  </a:txBody>
                  <a:tcPr marL="94610" marR="94610" marT="47306" marB="47306" anchor="ctr">
                    <a:lnB w="12700" cap="flat" cmpd="sng" algn="ctr">
                      <a:solidFill>
                        <a:schemeClr val="tx1"/>
                      </a:solidFill>
                      <a:prstDash val="solid"/>
                      <a:round/>
                      <a:headEnd type="none" w="med" len="med"/>
                      <a:tailEnd type="none" w="med" len="med"/>
                    </a:lnB>
                  </a:tcPr>
                </a:tc>
                <a:tc>
                  <a:txBody>
                    <a:bodyPr/>
                    <a:lstStyle/>
                    <a:p>
                      <a:pPr algn="ctr"/>
                      <a:r>
                        <a:rPr lang="en-US" sz="1400" b="0" dirty="0"/>
                        <a:t>-0.1%</a:t>
                      </a:r>
                    </a:p>
                  </a:txBody>
                  <a:tcPr marL="94610" marR="94610" marT="47306" marB="47306"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2882080"/>
                  </a:ext>
                </a:extLst>
              </a:tr>
              <a:tr h="383698">
                <a:tc>
                  <a:txBody>
                    <a:bodyPr/>
                    <a:lstStyle/>
                    <a:p>
                      <a:r>
                        <a:rPr lang="en-US" sz="1400" b="1" dirty="0"/>
                        <a:t>Total Portfolio</a:t>
                      </a:r>
                    </a:p>
                  </a:txBody>
                  <a:tcPr marL="94610" marR="94610" marT="47306" marB="47306"/>
                </a:tc>
                <a:tc>
                  <a:txBody>
                    <a:bodyPr/>
                    <a:lstStyle/>
                    <a:p>
                      <a:pPr algn="ctr"/>
                      <a:r>
                        <a:rPr lang="en-US" sz="1400" b="0" dirty="0"/>
                        <a:t>28.7%</a:t>
                      </a:r>
                    </a:p>
                  </a:txBody>
                  <a:tcPr marL="94610" marR="94610" marT="47306" marB="4730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a:t>29.5%</a:t>
                      </a:r>
                      <a:endParaRPr lang="en-US" sz="1400" b="0" dirty="0"/>
                    </a:p>
                  </a:txBody>
                  <a:tcPr marL="94610" marR="94610" marT="47306" marB="4730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3989306"/>
                  </a:ext>
                </a:extLst>
              </a:tr>
            </a:tbl>
          </a:graphicData>
        </a:graphic>
      </p:graphicFrame>
      <p:sp>
        <p:nvSpPr>
          <p:cNvPr id="2" name="TextBox 1">
            <a:extLst>
              <a:ext uri="{FF2B5EF4-FFF2-40B4-BE49-F238E27FC236}">
                <a16:creationId xmlns:a16="http://schemas.microsoft.com/office/drawing/2014/main" id="{56D69FA7-875C-4126-8474-CA77BEF2BE82}"/>
              </a:ext>
            </a:extLst>
          </p:cNvPr>
          <p:cNvSpPr txBox="1"/>
          <p:nvPr/>
        </p:nvSpPr>
        <p:spPr>
          <a:xfrm>
            <a:off x="2270590" y="5258035"/>
            <a:ext cx="7827622" cy="738664"/>
          </a:xfrm>
          <a:prstGeom prst="rect">
            <a:avLst/>
          </a:prstGeom>
          <a:noFill/>
        </p:spPr>
        <p:txBody>
          <a:bodyPr wrap="square" rtlCol="0">
            <a:spAutoFit/>
          </a:bodyPr>
          <a:lstStyle/>
          <a:p>
            <a:r>
              <a:rPr lang="en-US" sz="1400" i="1" dirty="0"/>
              <a:t>Contribution to Total Return is a function of asset class return and weighting within the investment portfolio.  As an example, in the Retirement Plan, Commodities returned 48% for the year at an average portfolio weight of 4.4% (48% x 4.4% = 2.1%).</a:t>
            </a:r>
          </a:p>
        </p:txBody>
      </p:sp>
    </p:spTree>
    <p:extLst>
      <p:ext uri="{BB962C8B-B14F-4D97-AF65-F5344CB8AC3E}">
        <p14:creationId xmlns:p14="http://schemas.microsoft.com/office/powerpoint/2010/main" val="30255638"/>
      </p:ext>
    </p:extLst>
  </p:cSld>
  <p:clrMapOvr>
    <a:masterClrMapping/>
  </p:clrMapOvr>
</p:sld>
</file>

<file path=ppt/theme/theme1.xml><?xml version="1.0" encoding="utf-8"?>
<a:theme xmlns:a="http://schemas.openxmlformats.org/drawingml/2006/main" name="Office Theme">
  <a:themeElements>
    <a:clrScheme name="Custom 18">
      <a:dk1>
        <a:sysClr val="windowText" lastClr="000000"/>
      </a:dk1>
      <a:lt1>
        <a:sysClr val="window" lastClr="FFFFFF"/>
      </a:lt1>
      <a:dk2>
        <a:srgbClr val="2D3D54"/>
      </a:dk2>
      <a:lt2>
        <a:srgbClr val="F1B82D"/>
      </a:lt2>
      <a:accent1>
        <a:srgbClr val="64697C"/>
      </a:accent1>
      <a:accent2>
        <a:srgbClr val="F6CD79"/>
      </a:accent2>
      <a:accent3>
        <a:srgbClr val="B3B2C0"/>
      </a:accent3>
      <a:accent4>
        <a:srgbClr val="F9E2B6"/>
      </a:accent4>
      <a:accent5>
        <a:srgbClr val="DADBE0"/>
      </a:accent5>
      <a:accent6>
        <a:srgbClr val="FDF4E5"/>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26D3402D0FCF47B7E84A1107246E62" ma:contentTypeVersion="1" ma:contentTypeDescription="Create a new document." ma:contentTypeScope="" ma:versionID="4765f3d8044b1d2e85922f9df8df8c13">
  <xsd:schema xmlns:xsd="http://www.w3.org/2001/XMLSchema" xmlns:xs="http://www.w3.org/2001/XMLSchema" xmlns:p="http://schemas.microsoft.com/office/2006/metadata/properties" xmlns:ns2="e529da04-1e3e-4ce1-8caf-d0e959ac5194" targetNamespace="http://schemas.microsoft.com/office/2006/metadata/properties" ma:root="true" ma:fieldsID="c2064deb3acd1542f6d47454fb1025d9" ns2:_="">
    <xsd:import namespace="e529da04-1e3e-4ce1-8caf-d0e959ac5194"/>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29da04-1e3e-4ce1-8caf-d0e959ac519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70CAD5-5647-4E31-A7D9-D2A6B8207159}"/>
</file>

<file path=customXml/itemProps2.xml><?xml version="1.0" encoding="utf-8"?>
<ds:datastoreItem xmlns:ds="http://schemas.openxmlformats.org/officeDocument/2006/customXml" ds:itemID="{F2F8E2CB-6DD5-4B9E-A5D6-C08E38EB615D}"/>
</file>

<file path=customXml/itemProps3.xml><?xml version="1.0" encoding="utf-8"?>
<ds:datastoreItem xmlns:ds="http://schemas.openxmlformats.org/officeDocument/2006/customXml" ds:itemID="{EA3EC47A-DBB8-4120-962A-72DD560DE563}"/>
</file>

<file path=docProps/app.xml><?xml version="1.0" encoding="utf-8"?>
<Properties xmlns="http://schemas.openxmlformats.org/officeDocument/2006/extended-properties" xmlns:vt="http://schemas.openxmlformats.org/officeDocument/2006/docPropsVTypes">
  <Template/>
  <TotalTime>4315</TotalTime>
  <Words>964</Words>
  <Application>Microsoft Office PowerPoint</Application>
  <PresentationFormat>Widescreen</PresentationFormat>
  <Paragraphs>249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Courier New</vt:lpstr>
      <vt:lpstr>Times New Roman</vt:lpstr>
      <vt:lpstr>Wingdings</vt:lpstr>
      <vt:lpstr>Office Theme</vt:lpstr>
      <vt:lpstr>University of Missouri System Board of Curators Finance Committee    September 2, 2021  FY2021 Investment Performance Review UM</vt:lpstr>
      <vt:lpstr>General Investment Consultant </vt:lpstr>
      <vt:lpstr>Investment Office </vt:lpstr>
      <vt:lpstr>PowerPoint Presentation</vt:lpstr>
      <vt:lpstr>PowerPoint Presentation</vt:lpstr>
      <vt:lpstr>PowerPoint Presentation</vt:lpstr>
      <vt:lpstr>PowerPoint Presentation</vt:lpstr>
      <vt:lpstr>One Year Returns by Asset Sector (as of June 30, 2021)</vt:lpstr>
      <vt:lpstr>PowerPoint Presentation</vt:lpstr>
      <vt:lpstr>PowerPoint Presentation</vt:lpstr>
      <vt:lpstr>PowerPoint Presentation</vt:lpstr>
      <vt:lpstr>PowerPoint Presentation</vt:lpstr>
      <vt:lpstr>PowerPoint Presentation</vt:lpstr>
    </vt:vector>
  </TitlesOfParts>
  <Company>University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of presentation here</dc:title>
  <dc:creator>Roberts, Justin Lyle</dc:creator>
  <cp:lastModifiedBy>Bradley, Memoree</cp:lastModifiedBy>
  <cp:revision>194</cp:revision>
  <cp:lastPrinted>2021-08-05T21:09:56Z</cp:lastPrinted>
  <dcterms:created xsi:type="dcterms:W3CDTF">2015-11-17T21:41:53Z</dcterms:created>
  <dcterms:modified xsi:type="dcterms:W3CDTF">2021-08-13T16:13:16Z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0x0101009326D3402D0FCF47B7E84A1107246E62</vt:lpwstr>
  </property>
</Properties>
</file>